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3" r:id="rId4"/>
    <p:sldId id="268" r:id="rId5"/>
    <p:sldId id="258" r:id="rId6"/>
    <p:sldId id="260" r:id="rId7"/>
    <p:sldId id="259" r:id="rId8"/>
    <p:sldId id="267" r:id="rId9"/>
    <p:sldId id="261" r:id="rId10"/>
    <p:sldId id="262"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08" y="25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69715A0-924B-499D-B258-3782C189ECAF}"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12F04-089C-43CF-BE79-31572C200C7C}" type="slidenum">
              <a:rPr lang="en-US" smtClean="0"/>
              <a:pPr/>
              <a:t>‹#›</a:t>
            </a:fld>
            <a:endParaRPr lang="en-US"/>
          </a:p>
        </p:txBody>
      </p:sp>
      <p:sp>
        <p:nvSpPr>
          <p:cNvPr id="11" name="Rectangle 10"/>
          <p:cNvSpPr/>
          <p:nvPr/>
        </p:nvSpPr>
        <p:spPr>
          <a:xfrm>
            <a:off x="0" y="0"/>
            <a:ext cx="9144000" cy="4572001"/>
          </a:xfrm>
          <a:prstGeom prst="rect">
            <a:avLst/>
          </a:prstGeom>
          <a:blipFill dpi="0" rotWithShape="1">
            <a:blip r:embed="rId2">
              <a:duotone>
                <a:schemeClr val="accent2">
                  <a:shade val="45000"/>
                  <a:satMod val="135000"/>
                </a:schemeClr>
                <a:prstClr val="white"/>
              </a:duotone>
            </a:blip>
            <a:srcRect/>
            <a:tile tx="-165100" ty="-7620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7607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9715A0-924B-499D-B258-3782C189ECAF}"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100065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9715A0-924B-499D-B258-3782C189ECAF}"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12F04-089C-43CF-BE79-31572C200C7C}" type="slidenum">
              <a:rPr lang="en-US" smtClean="0"/>
              <a:pPr/>
              <a:t>‹#›</a:t>
            </a:fld>
            <a:endParaRPr lang="en-US"/>
          </a:p>
        </p:txBody>
      </p:sp>
      <p:cxnSp>
        <p:nvCxnSpPr>
          <p:cNvPr id="8" name="Straight Connector 7"/>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26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9715A0-924B-499D-B258-3782C189ECAF}"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13890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9715A0-924B-499D-B258-3782C189ECAF}"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12F04-089C-43CF-BE79-31572C200C7C}" type="slidenum">
              <a:rPr lang="en-US" smtClean="0"/>
              <a:pPr/>
              <a:t>‹#›</a:t>
            </a:fld>
            <a:endParaRPr lang="en-US"/>
          </a:p>
        </p:txBody>
      </p:sp>
      <p:sp>
        <p:nvSpPr>
          <p:cNvPr id="10" name="Rectangle 9"/>
          <p:cNvSpPr/>
          <p:nvPr/>
        </p:nvSpPr>
        <p:spPr>
          <a:xfrm>
            <a:off x="0" y="0"/>
            <a:ext cx="9144000" cy="4572000"/>
          </a:xfrm>
          <a:prstGeom prst="rect">
            <a:avLst/>
          </a:prstGeom>
          <a:blipFill dpi="0" rotWithShape="1">
            <a:blip r:embed="rId2">
              <a:duotone>
                <a:schemeClr val="accent1">
                  <a:shade val="45000"/>
                  <a:satMod val="135000"/>
                </a:schemeClr>
                <a:prstClr val="white"/>
              </a:duotone>
            </a:blip>
            <a:srcRect/>
            <a:tile tx="-165100" ty="-7620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28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9715A0-924B-499D-B258-3782C189ECAF}"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399918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9715A0-924B-499D-B258-3782C189ECAF}"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7102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9715A0-924B-499D-B258-3782C189ECAF}"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2142609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715A0-924B-499D-B258-3782C189ECAF}"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2519607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715A0-924B-499D-B258-3782C189ECAF}"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12F04-089C-43CF-BE79-31572C200C7C}" type="slidenum">
              <a:rPr lang="en-US" smtClean="0"/>
              <a:pPr/>
              <a:t>‹#›</a:t>
            </a:fld>
            <a:endParaRPr lang="en-US"/>
          </a:p>
        </p:txBody>
      </p:sp>
    </p:spTree>
    <p:extLst>
      <p:ext uri="{BB962C8B-B14F-4D97-AF65-F5344CB8AC3E}">
        <p14:creationId xmlns:p14="http://schemas.microsoft.com/office/powerpoint/2010/main" val="364221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715A0-924B-499D-B258-3782C189ECAF}"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12F04-089C-43CF-BE79-31572C200C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52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69715A0-924B-499D-B258-3782C189ECAF}" type="datetimeFigureOut">
              <a:rPr lang="en-US" smtClean="0"/>
              <a:pPr/>
              <a:t>4/3/2018</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1712F04-089C-43CF-BE79-31572C200C7C}" type="slidenum">
              <a:rPr lang="en-US" smtClean="0"/>
              <a:pPr/>
              <a:t>‹#›</a:t>
            </a:fld>
            <a:endParaRPr lang="en-US"/>
          </a:p>
        </p:txBody>
      </p:sp>
      <p:cxnSp>
        <p:nvCxnSpPr>
          <p:cNvPr id="8" name="Straight Connector 7"/>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79622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038600"/>
            <a:ext cx="8686800" cy="1828800"/>
          </a:xfrm>
        </p:spPr>
        <p:txBody>
          <a:bodyPr>
            <a:noAutofit/>
          </a:bodyPr>
          <a:lstStyle/>
          <a:p>
            <a:r>
              <a:rPr lang="en-US" sz="6000" dirty="0" smtClean="0"/>
              <a:t>Using Quotations</a:t>
            </a:r>
            <a:endParaRPr lang="en-US" sz="6000" dirty="0"/>
          </a:p>
        </p:txBody>
      </p:sp>
      <p:sp>
        <p:nvSpPr>
          <p:cNvPr id="3" name="Subtitle 2"/>
          <p:cNvSpPr>
            <a:spLocks noGrp="1"/>
          </p:cNvSpPr>
          <p:nvPr>
            <p:ph type="subTitle" idx="1"/>
          </p:nvPr>
        </p:nvSpPr>
        <p:spPr>
          <a:xfrm>
            <a:off x="6400800" y="5181600"/>
            <a:ext cx="2667000" cy="1447800"/>
          </a:xfrm>
        </p:spPr>
        <p:txBody>
          <a:bodyPr>
            <a:normAutofit/>
          </a:bodyPr>
          <a:lstStyle/>
          <a:p>
            <a:pPr algn="ctr"/>
            <a:r>
              <a:rPr lang="en-US" dirty="0" smtClean="0"/>
              <a:t>Sarah Livesay, PhD</a:t>
            </a:r>
          </a:p>
          <a:p>
            <a:pPr algn="ctr"/>
            <a:r>
              <a:rPr lang="en-US" dirty="0" smtClean="0"/>
              <a:t>Assistant Director</a:t>
            </a:r>
          </a:p>
          <a:p>
            <a:pPr algn="ctr"/>
            <a:r>
              <a:rPr lang="en-US" dirty="0" smtClean="0"/>
              <a:t>Hanson Center for Technical Communication </a:t>
            </a:r>
            <a:endParaRPr lang="en-US" dirty="0"/>
          </a:p>
        </p:txBody>
      </p:sp>
      <p:sp>
        <p:nvSpPr>
          <p:cNvPr id="4" name="TextBox 3"/>
          <p:cNvSpPr txBox="1"/>
          <p:nvPr/>
        </p:nvSpPr>
        <p:spPr>
          <a:xfrm>
            <a:off x="1600200" y="5334000"/>
            <a:ext cx="4419599" cy="369332"/>
          </a:xfrm>
          <a:prstGeom prst="rect">
            <a:avLst/>
          </a:prstGeom>
          <a:noFill/>
        </p:spPr>
        <p:txBody>
          <a:bodyPr wrap="square" rtlCol="0">
            <a:spAutoFit/>
          </a:bodyPr>
          <a:lstStyle/>
          <a:p>
            <a:r>
              <a:rPr lang="en-US" dirty="0" smtClean="0"/>
              <a:t>With examples from Statics and Henry </a:t>
            </a:r>
            <a:r>
              <a:rPr lang="en-US" dirty="0" err="1" smtClean="0"/>
              <a:t>Petroski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Full Quotation Example</a:t>
            </a:r>
            <a:endParaRPr lang="en-US" dirty="0"/>
          </a:p>
        </p:txBody>
      </p:sp>
      <p:sp>
        <p:nvSpPr>
          <p:cNvPr id="3" name="Content Placeholder 2"/>
          <p:cNvSpPr>
            <a:spLocks noGrp="1"/>
          </p:cNvSpPr>
          <p:nvPr>
            <p:ph idx="1"/>
          </p:nvPr>
        </p:nvSpPr>
        <p:spPr>
          <a:xfrm>
            <a:off x="609600" y="1981200"/>
            <a:ext cx="8153400" cy="4768565"/>
          </a:xfrm>
        </p:spPr>
        <p:txBody>
          <a:bodyPr>
            <a:normAutofit lnSpcReduction="10000"/>
          </a:bodyPr>
          <a:lstStyle/>
          <a:p>
            <a:pPr marL="0" indent="0">
              <a:lnSpc>
                <a:spcPct val="200000"/>
              </a:lnSpc>
              <a:buNone/>
            </a:pPr>
            <a:r>
              <a:rPr lang="en-US" sz="1800" dirty="0" smtClean="0">
                <a:solidFill>
                  <a:schemeClr val="accent1">
                    <a:lumMod val="75000"/>
                  </a:schemeClr>
                </a:solidFill>
              </a:rPr>
              <a:t>As Petroski (2003) writes about the engineer’s ability to predict, </a:t>
            </a:r>
            <a:r>
              <a:rPr lang="en-US" sz="1800" dirty="0" smtClean="0">
                <a:solidFill>
                  <a:schemeClr val="accent2"/>
                </a:solidFill>
              </a:rPr>
              <a:t>“No </a:t>
            </a:r>
            <a:r>
              <a:rPr lang="en-US" sz="1800" dirty="0">
                <a:solidFill>
                  <a:schemeClr val="accent2"/>
                </a:solidFill>
              </a:rPr>
              <a:t>one knows a machine or its failure modes as well as the engineers who created it, and even they know it only as well as it reveals itself to </a:t>
            </a:r>
            <a:r>
              <a:rPr lang="en-US" sz="1800" dirty="0" smtClean="0">
                <a:solidFill>
                  <a:schemeClr val="accent2"/>
                </a:solidFill>
              </a:rPr>
              <a:t>them.” </a:t>
            </a:r>
            <a:r>
              <a:rPr lang="en-US" sz="1800" dirty="0" smtClean="0">
                <a:solidFill>
                  <a:schemeClr val="accent1">
                    <a:lumMod val="75000"/>
                  </a:schemeClr>
                </a:solidFill>
              </a:rPr>
              <a:t>The failure of an engineered object, in other words, can best be predicted by its engineers, but only to a certain degree. It is still unreasonable to expect engineers to know perfectly how a machine will behave.</a:t>
            </a:r>
          </a:p>
          <a:p>
            <a:pPr marL="0" indent="0">
              <a:lnSpc>
                <a:spcPct val="120000"/>
              </a:lnSpc>
              <a:buNone/>
            </a:pPr>
            <a:endParaRPr lang="en-US" sz="1800" dirty="0"/>
          </a:p>
          <a:p>
            <a:pPr>
              <a:lnSpc>
                <a:spcPct val="120000"/>
              </a:lnSpc>
              <a:spcBef>
                <a:spcPts val="0"/>
              </a:spcBef>
              <a:buFont typeface="Wingdings" panose="05000000000000000000" pitchFamily="2" charset="2"/>
              <a:buChar char="Ø"/>
            </a:pPr>
            <a:r>
              <a:rPr lang="en-US" dirty="0" smtClean="0"/>
              <a:t>Here you can see the full quotation inside the writer’s own text. The quotation is introduced, quoted, and then analyzed at length. The quotation contains very little extraneous material and demonstrates interesting writing that supplements the essay without overwhelming it.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partial Quotation Rules</a:t>
            </a:r>
            <a:endParaRPr lang="en-US" dirty="0"/>
          </a:p>
        </p:txBody>
      </p:sp>
      <p:sp>
        <p:nvSpPr>
          <p:cNvPr id="3" name="Content Placeholder 2"/>
          <p:cNvSpPr>
            <a:spLocks noGrp="1"/>
          </p:cNvSpPr>
          <p:nvPr>
            <p:ph idx="1"/>
          </p:nvPr>
        </p:nvSpPr>
        <p:spPr>
          <a:xfrm>
            <a:off x="457200" y="2209800"/>
            <a:ext cx="7924800" cy="4495800"/>
          </a:xfrm>
        </p:spPr>
        <p:txBody>
          <a:bodyPr>
            <a:normAutofit lnSpcReduction="10000"/>
          </a:bodyPr>
          <a:lstStyle/>
          <a:p>
            <a:pPr>
              <a:lnSpc>
                <a:spcPct val="100000"/>
              </a:lnSpc>
            </a:pPr>
            <a:endParaRPr lang="en-US" dirty="0" smtClean="0"/>
          </a:p>
          <a:p>
            <a:pPr>
              <a:lnSpc>
                <a:spcPct val="110000"/>
              </a:lnSpc>
              <a:buFont typeface="Wingdings" panose="05000000000000000000" pitchFamily="2" charset="2"/>
              <a:buChar char="§"/>
            </a:pPr>
            <a:r>
              <a:rPr lang="en-US" dirty="0" smtClean="0"/>
              <a:t>This is often the best way to quote a source text, since it uses just the parts of the text that you need. This process also tends to lead to a more creative and interesting use of sources.</a:t>
            </a:r>
          </a:p>
          <a:p>
            <a:pPr>
              <a:lnSpc>
                <a:spcPct val="110000"/>
              </a:lnSpc>
              <a:buFont typeface="Wingdings" panose="05000000000000000000" pitchFamily="2" charset="2"/>
              <a:buChar char="§"/>
            </a:pPr>
            <a:endParaRPr lang="en-US" dirty="0" smtClean="0"/>
          </a:p>
          <a:p>
            <a:pPr>
              <a:lnSpc>
                <a:spcPct val="110000"/>
              </a:lnSpc>
              <a:buFont typeface="Wingdings" panose="05000000000000000000" pitchFamily="2" charset="2"/>
              <a:buChar char="§"/>
            </a:pPr>
            <a:r>
              <a:rPr lang="en-US" dirty="0" smtClean="0"/>
              <a:t>Integrate the quotation directly into your sentence. Use quotation marks and a citation, but make the transition as seamless as you can</a:t>
            </a:r>
            <a:r>
              <a:rPr lang="en-US" dirty="0"/>
              <a:t> </a:t>
            </a:r>
            <a:r>
              <a:rPr lang="en-US" dirty="0" smtClean="0"/>
              <a:t>into your own writing.</a:t>
            </a:r>
          </a:p>
          <a:p>
            <a:pPr>
              <a:lnSpc>
                <a:spcPct val="110000"/>
              </a:lnSpc>
              <a:buFont typeface="Wingdings" panose="05000000000000000000" pitchFamily="2" charset="2"/>
              <a:buChar char="§"/>
            </a:pPr>
            <a:endParaRPr lang="en-US" dirty="0" smtClean="0"/>
          </a:p>
          <a:p>
            <a:pPr>
              <a:lnSpc>
                <a:spcPct val="110000"/>
              </a:lnSpc>
              <a:buFont typeface="Wingdings" panose="05000000000000000000" pitchFamily="2" charset="2"/>
              <a:buChar char="§"/>
            </a:pPr>
            <a:r>
              <a:rPr lang="en-US" dirty="0" smtClean="0"/>
              <a:t>If you need to alter a statement to fit the grammar and syntax of a sentence that you are writing, you can use brackets to add words or adapt them. Just stay as close to the original text as possible and maintain the spirit of its ideas.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Integrated partial Quotation Example</a:t>
            </a:r>
            <a:endParaRPr lang="en-US" dirty="0"/>
          </a:p>
        </p:txBody>
      </p:sp>
      <p:sp>
        <p:nvSpPr>
          <p:cNvPr id="3" name="Content Placeholder 2"/>
          <p:cNvSpPr>
            <a:spLocks noGrp="1"/>
          </p:cNvSpPr>
          <p:nvPr>
            <p:ph idx="1"/>
          </p:nvPr>
        </p:nvSpPr>
        <p:spPr>
          <a:xfrm>
            <a:off x="457200" y="1981200"/>
            <a:ext cx="8308848" cy="4648200"/>
          </a:xfrm>
        </p:spPr>
        <p:txBody>
          <a:bodyPr>
            <a:normAutofit fontScale="92500" lnSpcReduction="10000"/>
          </a:bodyPr>
          <a:lstStyle/>
          <a:p>
            <a:pPr marL="0" indent="0">
              <a:lnSpc>
                <a:spcPct val="175000"/>
              </a:lnSpc>
              <a:spcBef>
                <a:spcPts val="0"/>
              </a:spcBef>
              <a:buNone/>
            </a:pPr>
            <a:r>
              <a:rPr lang="en-US" sz="1500" dirty="0" smtClean="0"/>
              <a:t>The full quotation used below reads:</a:t>
            </a:r>
          </a:p>
          <a:p>
            <a:pPr marL="0" indent="0">
              <a:lnSpc>
                <a:spcPct val="200000"/>
              </a:lnSpc>
              <a:spcBef>
                <a:spcPts val="0"/>
              </a:spcBef>
              <a:buNone/>
            </a:pPr>
            <a:r>
              <a:rPr lang="en-US" sz="1300" dirty="0" smtClean="0">
                <a:solidFill>
                  <a:schemeClr val="accent2"/>
                </a:solidFill>
              </a:rPr>
              <a:t>“Much </a:t>
            </a:r>
            <a:r>
              <a:rPr lang="en-US" sz="1300" dirty="0">
                <a:solidFill>
                  <a:schemeClr val="accent2"/>
                </a:solidFill>
              </a:rPr>
              <a:t>of design is thus defensive engineering: containing, shielding and fending off anticipated problems on the drawing board and computer screen so that they cannot bring down the design when it flies. Obviously, total success can only come if every possible mode of failure is identified and defended against</a:t>
            </a:r>
            <a:r>
              <a:rPr lang="en-US" sz="1300" dirty="0" smtClean="0">
                <a:solidFill>
                  <a:schemeClr val="accent2"/>
                </a:solidFill>
              </a:rPr>
              <a:t>.”</a:t>
            </a:r>
          </a:p>
          <a:p>
            <a:pPr marL="0" indent="0">
              <a:lnSpc>
                <a:spcPct val="175000"/>
              </a:lnSpc>
              <a:spcBef>
                <a:spcPts val="0"/>
              </a:spcBef>
              <a:buNone/>
            </a:pPr>
            <a:endParaRPr lang="en-US" sz="1300" dirty="0" smtClean="0">
              <a:solidFill>
                <a:schemeClr val="accent2"/>
              </a:solidFill>
            </a:endParaRPr>
          </a:p>
          <a:p>
            <a:pPr marL="0" indent="0">
              <a:lnSpc>
                <a:spcPct val="175000"/>
              </a:lnSpc>
              <a:spcBef>
                <a:spcPts val="0"/>
              </a:spcBef>
              <a:buNone/>
            </a:pPr>
            <a:r>
              <a:rPr lang="en-US" sz="1500" dirty="0" smtClean="0"/>
              <a:t>The quotation partially integrated into the essay reads: </a:t>
            </a:r>
            <a:endParaRPr lang="en-US" sz="1500" dirty="0"/>
          </a:p>
          <a:p>
            <a:pPr marL="0" indent="0">
              <a:lnSpc>
                <a:spcPct val="200000"/>
              </a:lnSpc>
              <a:spcBef>
                <a:spcPts val="0"/>
              </a:spcBef>
              <a:buNone/>
            </a:pPr>
            <a:r>
              <a:rPr lang="en-US" sz="1300" dirty="0" smtClean="0">
                <a:solidFill>
                  <a:schemeClr val="accent1">
                    <a:lumMod val="75000"/>
                  </a:schemeClr>
                </a:solidFill>
              </a:rPr>
              <a:t>Petroski (2003) calls preparing for failure a form of </a:t>
            </a:r>
            <a:r>
              <a:rPr lang="en-US" sz="1300" dirty="0" smtClean="0">
                <a:solidFill>
                  <a:schemeClr val="accent2"/>
                </a:solidFill>
              </a:rPr>
              <a:t>“defensive engineering,” </a:t>
            </a:r>
            <a:r>
              <a:rPr lang="en-US" sz="1300" dirty="0" smtClean="0">
                <a:solidFill>
                  <a:schemeClr val="accent1">
                    <a:lumMod val="75000"/>
                  </a:schemeClr>
                </a:solidFill>
              </a:rPr>
              <a:t>in which engineers attempt to </a:t>
            </a:r>
            <a:r>
              <a:rPr lang="en-US" sz="1300" dirty="0" smtClean="0">
                <a:solidFill>
                  <a:schemeClr val="accent2"/>
                </a:solidFill>
              </a:rPr>
              <a:t>“[fend] </a:t>
            </a:r>
            <a:r>
              <a:rPr lang="en-US" sz="1300" dirty="0">
                <a:solidFill>
                  <a:schemeClr val="accent2"/>
                </a:solidFill>
              </a:rPr>
              <a:t>off anticipated </a:t>
            </a:r>
            <a:r>
              <a:rPr lang="en-US" sz="1300" dirty="0" smtClean="0">
                <a:solidFill>
                  <a:schemeClr val="accent2"/>
                </a:solidFill>
              </a:rPr>
              <a:t>problems” </a:t>
            </a:r>
            <a:r>
              <a:rPr lang="en-US" sz="1300" dirty="0" smtClean="0">
                <a:solidFill>
                  <a:schemeClr val="accent1">
                    <a:lumMod val="75000"/>
                  </a:schemeClr>
                </a:solidFill>
              </a:rPr>
              <a:t>before their design is implemented in a real world context. But in the case of failures such as the one analyzed here, the design could not be completely tested because of a rushed timeline from project managers, therefore putting engineers in a position in which </a:t>
            </a:r>
            <a:r>
              <a:rPr lang="en-US" sz="1300" dirty="0" smtClean="0">
                <a:solidFill>
                  <a:schemeClr val="accent2"/>
                </a:solidFill>
              </a:rPr>
              <a:t>“total success” </a:t>
            </a:r>
            <a:r>
              <a:rPr lang="en-US" sz="1300" dirty="0" smtClean="0">
                <a:solidFill>
                  <a:schemeClr val="accent1">
                    <a:lumMod val="75000"/>
                  </a:schemeClr>
                </a:solidFill>
              </a:rPr>
              <a:t>was impossible because </a:t>
            </a:r>
            <a:r>
              <a:rPr lang="en-US" sz="1300" dirty="0" smtClean="0">
                <a:solidFill>
                  <a:schemeClr val="accent2"/>
                </a:solidFill>
              </a:rPr>
              <a:t>“every </a:t>
            </a:r>
            <a:r>
              <a:rPr lang="en-US" sz="1300" dirty="0">
                <a:solidFill>
                  <a:schemeClr val="accent2"/>
                </a:solidFill>
              </a:rPr>
              <a:t>possible mode of failure </a:t>
            </a:r>
            <a:r>
              <a:rPr lang="en-US" sz="1300" dirty="0" smtClean="0">
                <a:solidFill>
                  <a:schemeClr val="accent2"/>
                </a:solidFill>
              </a:rPr>
              <a:t>[could not be] </a:t>
            </a:r>
            <a:r>
              <a:rPr lang="en-US" sz="1300" dirty="0">
                <a:solidFill>
                  <a:schemeClr val="accent2"/>
                </a:solidFill>
              </a:rPr>
              <a:t>identified and defended </a:t>
            </a:r>
            <a:r>
              <a:rPr lang="en-US" sz="1300" dirty="0" smtClean="0">
                <a:solidFill>
                  <a:schemeClr val="accent2"/>
                </a:solidFill>
              </a:rPr>
              <a:t>against” (Petroski 2003).</a:t>
            </a:r>
          </a:p>
          <a:p>
            <a:pPr marL="0" indent="0">
              <a:lnSpc>
                <a:spcPct val="120000"/>
              </a:lnSpc>
              <a:spcBef>
                <a:spcPts val="0"/>
              </a:spcBef>
              <a:buNone/>
            </a:pPr>
            <a:endParaRPr lang="en-US" sz="1050" dirty="0" smtClean="0"/>
          </a:p>
          <a:p>
            <a:pPr marL="0" indent="0">
              <a:lnSpc>
                <a:spcPct val="120000"/>
              </a:lnSpc>
              <a:spcBef>
                <a:spcPts val="0"/>
              </a:spcBef>
              <a:buNone/>
            </a:pPr>
            <a:endParaRPr lang="en-US" sz="1050" dirty="0" smtClean="0"/>
          </a:p>
          <a:p>
            <a:pPr>
              <a:lnSpc>
                <a:spcPct val="120000"/>
              </a:lnSpc>
              <a:spcBef>
                <a:spcPts val="0"/>
              </a:spcBef>
              <a:buFont typeface="Wingdings" panose="05000000000000000000" pitchFamily="2" charset="2"/>
              <a:buChar char="Ø"/>
            </a:pPr>
            <a:r>
              <a:rPr lang="en-US" sz="1600" dirty="0" smtClean="0"/>
              <a:t>Here the quotation works directly into the writer’s sentences. It fits into the syntax and reframes the quotation within the essay’s own grammatical structure rather than that of the quoted source.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Thoughts on Quotations</a:t>
            </a:r>
            <a:endParaRPr lang="en-US" dirty="0"/>
          </a:p>
        </p:txBody>
      </p:sp>
      <p:sp>
        <p:nvSpPr>
          <p:cNvPr id="3" name="Content Placeholder 2"/>
          <p:cNvSpPr>
            <a:spLocks noGrp="1"/>
          </p:cNvSpPr>
          <p:nvPr>
            <p:ph idx="1"/>
          </p:nvPr>
        </p:nvSpPr>
        <p:spPr>
          <a:xfrm>
            <a:off x="685800" y="2084832"/>
            <a:ext cx="8153400" cy="3401568"/>
          </a:xfrm>
        </p:spPr>
        <p:txBody>
          <a:bodyPr>
            <a:normAutofit/>
          </a:bodyPr>
          <a:lstStyle/>
          <a:p>
            <a:endParaRPr lang="en-US" dirty="0" smtClean="0"/>
          </a:p>
          <a:p>
            <a:pPr>
              <a:buFont typeface="Wingdings" panose="05000000000000000000" pitchFamily="2" charset="2"/>
              <a:buChar char="§"/>
            </a:pPr>
            <a:r>
              <a:rPr lang="en-US" dirty="0" smtClean="0"/>
              <a:t>Quotations are a necessary part of the analysis process for any paper with an argumentative component.</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Randomly using quotations doesn’t help your paper. Use them wisely!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Make sure that whatever you choose to include is useful and necessary for your paper.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quotations?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To demonstrate familiarity with a text. </a:t>
            </a:r>
          </a:p>
          <a:p>
            <a:pPr marL="457200" indent="-457200">
              <a:buFont typeface="+mj-lt"/>
              <a:buAutoNum type="arabicPeriod"/>
            </a:pPr>
            <a:r>
              <a:rPr lang="en-US" dirty="0" smtClean="0"/>
              <a:t>To emphasize a point that you wish to make. </a:t>
            </a:r>
            <a:endParaRPr lang="en-US" sz="1200" dirty="0" smtClean="0"/>
          </a:p>
          <a:p>
            <a:pPr marL="457200" indent="-457200">
              <a:buFont typeface="+mj-lt"/>
              <a:buAutoNum type="arabicPeriod" startAt="3"/>
            </a:pPr>
            <a:r>
              <a:rPr lang="en-US" dirty="0" smtClean="0"/>
              <a:t>To provide direct evidence supporting your claim.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s-media-cache-ak0.pinimg.com/736x/7b/23/03/7b2303a962a227175f8b35ada9b5624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72200" y="1676400"/>
            <a:ext cx="2827338" cy="282733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The Quotation Sandwich</a:t>
            </a:r>
            <a:endParaRPr lang="en-US" dirty="0"/>
          </a:p>
        </p:txBody>
      </p:sp>
      <p:sp>
        <p:nvSpPr>
          <p:cNvPr id="3" name="Content Placeholder 2"/>
          <p:cNvSpPr>
            <a:spLocks noGrp="1"/>
          </p:cNvSpPr>
          <p:nvPr>
            <p:ph idx="1"/>
          </p:nvPr>
        </p:nvSpPr>
        <p:spPr>
          <a:xfrm>
            <a:off x="609600" y="1752600"/>
            <a:ext cx="6019800" cy="4953000"/>
          </a:xfrm>
        </p:spPr>
        <p:txBody>
          <a:bodyPr>
            <a:noAutofit/>
          </a:bodyPr>
          <a:lstStyle/>
          <a:p>
            <a:pPr>
              <a:lnSpc>
                <a:spcPct val="100000"/>
              </a:lnSpc>
            </a:pPr>
            <a:endParaRPr lang="en-US" sz="400" dirty="0" smtClean="0">
              <a:latin typeface="Cambria" panose="02040503050406030204" pitchFamily="18" charset="0"/>
            </a:endParaRPr>
          </a:p>
          <a:p>
            <a:pPr marL="0" indent="0">
              <a:lnSpc>
                <a:spcPct val="100000"/>
              </a:lnSpc>
              <a:buNone/>
            </a:pPr>
            <a:r>
              <a:rPr lang="en-US" sz="2000" dirty="0" smtClean="0"/>
              <a:t>All quotations must be put into a sandwich within your writing: </a:t>
            </a:r>
          </a:p>
          <a:p>
            <a:pPr>
              <a:lnSpc>
                <a:spcPct val="100000"/>
              </a:lnSpc>
              <a:buFont typeface="Wingdings" panose="05000000000000000000" pitchFamily="2" charset="2"/>
              <a:buChar char="§"/>
            </a:pPr>
            <a:endParaRPr lang="en-US" sz="400" dirty="0" smtClean="0"/>
          </a:p>
          <a:p>
            <a:pPr>
              <a:lnSpc>
                <a:spcPct val="100000"/>
              </a:lnSpc>
              <a:buFont typeface="Wingdings" panose="05000000000000000000" pitchFamily="2" charset="2"/>
              <a:buChar char="§"/>
            </a:pPr>
            <a:r>
              <a:rPr lang="en-US" sz="2000" dirty="0" smtClean="0"/>
              <a:t>First, introduce the quotation (the top piece of bread). Introducing it lets the reader know what is coming and why it is important to consider. </a:t>
            </a:r>
          </a:p>
          <a:p>
            <a:pPr>
              <a:lnSpc>
                <a:spcPct val="100000"/>
              </a:lnSpc>
              <a:buFont typeface="Wingdings" panose="05000000000000000000" pitchFamily="2" charset="2"/>
              <a:buChar char="§"/>
            </a:pPr>
            <a:endParaRPr lang="en-US" sz="400" dirty="0" smtClean="0"/>
          </a:p>
          <a:p>
            <a:pPr>
              <a:lnSpc>
                <a:spcPct val="100000"/>
              </a:lnSpc>
              <a:buFont typeface="Wingdings" panose="05000000000000000000" pitchFamily="2" charset="2"/>
              <a:buChar char="§"/>
            </a:pPr>
            <a:r>
              <a:rPr lang="en-US" sz="2000" dirty="0" smtClean="0"/>
              <a:t>Next, provide the quotation itself (the meat). Quote and cite in the proper format. </a:t>
            </a:r>
          </a:p>
          <a:p>
            <a:pPr>
              <a:lnSpc>
                <a:spcPct val="100000"/>
              </a:lnSpc>
              <a:buFont typeface="Wingdings" panose="05000000000000000000" pitchFamily="2" charset="2"/>
              <a:buChar char="§"/>
            </a:pPr>
            <a:endParaRPr lang="en-US" sz="400" dirty="0" smtClean="0"/>
          </a:p>
          <a:p>
            <a:pPr>
              <a:lnSpc>
                <a:spcPct val="100000"/>
              </a:lnSpc>
              <a:buFont typeface="Wingdings" panose="05000000000000000000" pitchFamily="2" charset="2"/>
              <a:buChar char="§"/>
            </a:pPr>
            <a:r>
              <a:rPr lang="en-US" sz="2000" dirty="0" smtClean="0"/>
              <a:t>Finally, explain your quotation and help your reader understand what was useful about it</a:t>
            </a:r>
            <a:r>
              <a:rPr lang="en-US" dirty="0"/>
              <a:t> </a:t>
            </a:r>
            <a:r>
              <a:rPr lang="en-US" dirty="0" smtClean="0"/>
              <a:t>(bottom piece of bread)</a:t>
            </a:r>
            <a:r>
              <a:rPr lang="en-US" sz="2000" dirty="0" smtClean="0"/>
              <a:t>. This means that you should </a:t>
            </a:r>
            <a:r>
              <a:rPr lang="en-US" sz="2000" i="1" dirty="0" smtClean="0"/>
              <a:t>almost never </a:t>
            </a:r>
            <a:r>
              <a:rPr lang="en-US" sz="2000" dirty="0" smtClean="0"/>
              <a:t>end a paragraph with a quotation.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Good vs. Bad quotations </a:t>
            </a:r>
            <a:endParaRPr lang="en-US" dirty="0"/>
          </a:p>
        </p:txBody>
      </p:sp>
      <p:sp>
        <p:nvSpPr>
          <p:cNvPr id="3" name="Content Placeholder 2"/>
          <p:cNvSpPr>
            <a:spLocks noGrp="1"/>
          </p:cNvSpPr>
          <p:nvPr>
            <p:ph idx="1"/>
          </p:nvPr>
        </p:nvSpPr>
        <p:spPr>
          <a:xfrm>
            <a:off x="609600" y="1905000"/>
            <a:ext cx="6096000" cy="4648200"/>
          </a:xfrm>
        </p:spPr>
        <p:txBody>
          <a:bodyPr>
            <a:normAutofit/>
          </a:bodyPr>
          <a:lstStyle/>
          <a:p>
            <a:pPr marL="0">
              <a:buNone/>
            </a:pPr>
            <a:endParaRPr lang="en-US" sz="800" dirty="0" smtClean="0"/>
          </a:p>
          <a:p>
            <a:pPr>
              <a:lnSpc>
                <a:spcPct val="110000"/>
              </a:lnSpc>
            </a:pPr>
            <a:r>
              <a:rPr lang="en-US" sz="2600" dirty="0" smtClean="0"/>
              <a:t>Good quotations: </a:t>
            </a:r>
          </a:p>
          <a:p>
            <a:pPr lvl="1">
              <a:lnSpc>
                <a:spcPct val="110000"/>
              </a:lnSpc>
            </a:pPr>
            <a:r>
              <a:rPr lang="en-US" dirty="0" smtClean="0"/>
              <a:t>Are properly cited. </a:t>
            </a:r>
          </a:p>
          <a:p>
            <a:pPr lvl="1">
              <a:lnSpc>
                <a:spcPct val="110000"/>
              </a:lnSpc>
            </a:pPr>
            <a:r>
              <a:rPr lang="en-US" dirty="0" smtClean="0"/>
              <a:t>Are directly relevant to the material discussed. </a:t>
            </a:r>
          </a:p>
          <a:p>
            <a:pPr lvl="1">
              <a:lnSpc>
                <a:spcPct val="110000"/>
              </a:lnSpc>
            </a:pPr>
            <a:r>
              <a:rPr lang="en-US" dirty="0" smtClean="0"/>
              <a:t>Do not contain (much) extraneous/unnecessary material. </a:t>
            </a:r>
          </a:p>
          <a:p>
            <a:pPr lvl="1">
              <a:lnSpc>
                <a:spcPct val="110000"/>
              </a:lnSpc>
            </a:pPr>
            <a:r>
              <a:rPr lang="en-US" dirty="0" smtClean="0"/>
              <a:t>Are sandwiched appropriately in the text. </a:t>
            </a:r>
          </a:p>
          <a:p>
            <a:pPr lvl="1">
              <a:lnSpc>
                <a:spcPct val="110000"/>
              </a:lnSpc>
            </a:pPr>
            <a:endParaRPr lang="en-US" sz="800" dirty="0" smtClean="0"/>
          </a:p>
          <a:p>
            <a:pPr>
              <a:lnSpc>
                <a:spcPct val="110000"/>
              </a:lnSpc>
            </a:pPr>
            <a:r>
              <a:rPr lang="en-US" sz="2600" dirty="0" smtClean="0"/>
              <a:t>Bad quotations: </a:t>
            </a:r>
          </a:p>
          <a:p>
            <a:pPr lvl="1">
              <a:lnSpc>
                <a:spcPct val="110000"/>
              </a:lnSpc>
            </a:pPr>
            <a:r>
              <a:rPr lang="en-US" dirty="0" smtClean="0"/>
              <a:t>Lack proper citation. </a:t>
            </a:r>
          </a:p>
          <a:p>
            <a:pPr lvl="1">
              <a:lnSpc>
                <a:spcPct val="110000"/>
              </a:lnSpc>
            </a:pPr>
            <a:r>
              <a:rPr lang="en-US" dirty="0" smtClean="0"/>
              <a:t>Are irrelevant to the current material or only a little relevant. </a:t>
            </a:r>
          </a:p>
          <a:p>
            <a:pPr lvl="1">
              <a:lnSpc>
                <a:spcPct val="110000"/>
              </a:lnSpc>
            </a:pPr>
            <a:r>
              <a:rPr lang="en-US" dirty="0" smtClean="0"/>
              <a:t>Contain a lot of material that isn’t discussed or mentioned. </a:t>
            </a:r>
          </a:p>
          <a:p>
            <a:pPr lvl="1">
              <a:lnSpc>
                <a:spcPct val="110000"/>
              </a:lnSpc>
            </a:pPr>
            <a:r>
              <a:rPr lang="en-US" dirty="0" smtClean="0"/>
              <a:t>Lack an appropriate intro or analysis before and/or after.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quotations</a:t>
            </a:r>
            <a:endParaRPr lang="en-US" dirty="0"/>
          </a:p>
        </p:txBody>
      </p:sp>
      <p:sp>
        <p:nvSpPr>
          <p:cNvPr id="3" name="Content Placeholder 2"/>
          <p:cNvSpPr>
            <a:spLocks noGrp="1"/>
          </p:cNvSpPr>
          <p:nvPr>
            <p:ph idx="1"/>
          </p:nvPr>
        </p:nvSpPr>
        <p:spPr>
          <a:xfrm>
            <a:off x="457200" y="2286000"/>
            <a:ext cx="7290055" cy="4023360"/>
          </a:xfrm>
        </p:spPr>
        <p:txBody>
          <a:bodyPr/>
          <a:lstStyle/>
          <a:p>
            <a:pPr marL="457200" indent="-457200">
              <a:buFont typeface="+mj-lt"/>
              <a:buAutoNum type="arabicPeriod"/>
            </a:pPr>
            <a:r>
              <a:rPr lang="en-US" dirty="0" smtClean="0"/>
              <a:t>Block Quotations: long sections of text. </a:t>
            </a:r>
          </a:p>
          <a:p>
            <a:pPr marL="457200" indent="-457200">
              <a:buFont typeface="+mj-lt"/>
              <a:buAutoNum type="arabicPeriod"/>
            </a:pPr>
            <a:endParaRPr lang="en-US" dirty="0" smtClean="0"/>
          </a:p>
          <a:p>
            <a:pPr marL="457200" indent="-457200">
              <a:buFont typeface="+mj-lt"/>
              <a:buAutoNum type="arabicPeriod"/>
            </a:pPr>
            <a:r>
              <a:rPr lang="en-US" dirty="0" smtClean="0"/>
              <a:t>Full Quotations: full line(s) of text. </a:t>
            </a:r>
          </a:p>
          <a:p>
            <a:pPr marL="457200" indent="-457200">
              <a:buFont typeface="+mj-lt"/>
              <a:buAutoNum type="arabicPeriod"/>
            </a:pPr>
            <a:endParaRPr lang="en-US" dirty="0" smtClean="0"/>
          </a:p>
          <a:p>
            <a:pPr marL="457200" indent="-457200">
              <a:buFont typeface="+mj-lt"/>
              <a:buAutoNum type="arabicPeriod"/>
            </a:pPr>
            <a:r>
              <a:rPr lang="en-US" dirty="0" smtClean="0"/>
              <a:t>Integrated</a:t>
            </a:r>
            <a:r>
              <a:rPr lang="en-US" dirty="0"/>
              <a:t> </a:t>
            </a:r>
            <a:r>
              <a:rPr lang="en-US" dirty="0" smtClean="0"/>
              <a:t>Partial Quotations: sentence fragments quoted inside your own sentences.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690104" cy="1499616"/>
          </a:xfrm>
        </p:spPr>
        <p:txBody>
          <a:bodyPr/>
          <a:lstStyle/>
          <a:p>
            <a:r>
              <a:rPr lang="en-US" dirty="0" smtClean="0"/>
              <a:t>Block Quotation Rules</a:t>
            </a:r>
            <a:endParaRPr lang="en-US" dirty="0"/>
          </a:p>
        </p:txBody>
      </p:sp>
      <p:sp>
        <p:nvSpPr>
          <p:cNvPr id="3" name="Content Placeholder 2"/>
          <p:cNvSpPr>
            <a:spLocks noGrp="1"/>
          </p:cNvSpPr>
          <p:nvPr>
            <p:ph idx="1"/>
          </p:nvPr>
        </p:nvSpPr>
        <p:spPr>
          <a:xfrm>
            <a:off x="448890" y="1828800"/>
            <a:ext cx="7620000" cy="4800600"/>
          </a:xfrm>
        </p:spPr>
        <p:txBody>
          <a:bodyPr>
            <a:normAutofit/>
          </a:bodyPr>
          <a:lstStyle/>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When you choose to provide a long quotation, you suggest that everything that you quote is important. </a:t>
            </a:r>
            <a:r>
              <a:rPr lang="en-US" i="1" dirty="0" smtClean="0"/>
              <a:t>Only</a:t>
            </a:r>
            <a:r>
              <a:rPr lang="en-US" dirty="0" smtClean="0"/>
              <a:t> do it if you intend to refer to and make use of everything you’ve quoted.</a:t>
            </a:r>
          </a:p>
          <a:p>
            <a:pPr>
              <a:buFont typeface="Wingdings" panose="05000000000000000000" pitchFamily="2" charset="2"/>
              <a:buChar char="§"/>
            </a:pPr>
            <a:endParaRPr lang="en-US" sz="1000" dirty="0" smtClean="0"/>
          </a:p>
          <a:p>
            <a:pPr>
              <a:buFont typeface="Wingdings" panose="05000000000000000000" pitchFamily="2" charset="2"/>
              <a:buChar char="§"/>
            </a:pPr>
            <a:r>
              <a:rPr lang="en-US" dirty="0" smtClean="0"/>
              <a:t>In APA, block quotations are set off from the rest of the text, double-spaced, and indented .5 inches. Often they are introduced with a colon. Cite the source after the final punctuation.</a:t>
            </a:r>
          </a:p>
          <a:p>
            <a:pPr marL="285750" indent="-171450">
              <a:buFont typeface="Wingdings" panose="05000000000000000000" pitchFamily="2" charset="2"/>
              <a:buChar char="§"/>
            </a:pPr>
            <a:endParaRPr lang="en-US" sz="900" dirty="0" smtClean="0"/>
          </a:p>
          <a:p>
            <a:pPr>
              <a:buFont typeface="Wingdings" panose="05000000000000000000" pitchFamily="2" charset="2"/>
              <a:buChar char="§"/>
            </a:pPr>
            <a:r>
              <a:rPr lang="en-US" dirty="0" smtClean="0"/>
              <a:t>If you use lineated text (poetry or plays), you need to maintain the lineation in a block quotation. Likewise, if you are quoting across paragraphs, you need to indicate the new paragraph with additional indentation.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 Quotation Example</a:t>
            </a:r>
            <a:endParaRPr lang="en-US" dirty="0"/>
          </a:p>
        </p:txBody>
      </p:sp>
      <p:sp>
        <p:nvSpPr>
          <p:cNvPr id="3" name="Content Placeholder 2"/>
          <p:cNvSpPr>
            <a:spLocks noGrp="1"/>
          </p:cNvSpPr>
          <p:nvPr>
            <p:ph idx="1"/>
          </p:nvPr>
        </p:nvSpPr>
        <p:spPr>
          <a:xfrm>
            <a:off x="152400" y="1981200"/>
            <a:ext cx="8385048" cy="4800600"/>
          </a:xfrm>
        </p:spPr>
        <p:txBody>
          <a:bodyPr>
            <a:normAutofit lnSpcReduction="10000"/>
          </a:bodyPr>
          <a:lstStyle/>
          <a:p>
            <a:pPr marL="0">
              <a:lnSpc>
                <a:spcPct val="220000"/>
              </a:lnSpc>
              <a:buNone/>
            </a:pPr>
            <a:endParaRPr lang="en-US" sz="200" dirty="0" smtClean="0">
              <a:latin typeface="Cambria" panose="02040503050406030204" pitchFamily="18" charset="0"/>
            </a:endParaRPr>
          </a:p>
          <a:p>
            <a:pPr marL="0">
              <a:lnSpc>
                <a:spcPct val="100000"/>
              </a:lnSpc>
              <a:spcBef>
                <a:spcPts val="0"/>
              </a:spcBef>
              <a:spcAft>
                <a:spcPts val="0"/>
              </a:spcAft>
              <a:buNone/>
            </a:pPr>
            <a:r>
              <a:rPr lang="en-US" sz="1400" dirty="0" smtClean="0">
                <a:solidFill>
                  <a:schemeClr val="accent1">
                    <a:lumMod val="75000"/>
                  </a:schemeClr>
                </a:solidFill>
              </a:rPr>
              <a:t>Petroski explains the distinction between engineers and scientists in his essay “Failure is Always an Option”:</a:t>
            </a:r>
          </a:p>
          <a:p>
            <a:pPr marL="0">
              <a:lnSpc>
                <a:spcPct val="100000"/>
              </a:lnSpc>
              <a:spcBef>
                <a:spcPts val="0"/>
              </a:spcBef>
              <a:spcAft>
                <a:spcPts val="0"/>
              </a:spcAft>
              <a:buNone/>
            </a:pPr>
            <a:endParaRPr lang="en-US" sz="1400" dirty="0" smtClean="0">
              <a:solidFill>
                <a:schemeClr val="accent6">
                  <a:lumMod val="75000"/>
                </a:schemeClr>
              </a:solidFill>
            </a:endParaRPr>
          </a:p>
          <a:p>
            <a:pPr marL="914400" indent="0">
              <a:lnSpc>
                <a:spcPct val="200000"/>
              </a:lnSpc>
              <a:spcBef>
                <a:spcPts val="0"/>
              </a:spcBef>
              <a:spcAft>
                <a:spcPts val="0"/>
              </a:spcAft>
              <a:buNone/>
            </a:pPr>
            <a:r>
              <a:rPr lang="en-US" sz="1400" dirty="0" smtClean="0">
                <a:solidFill>
                  <a:schemeClr val="accent2"/>
                </a:solidFill>
              </a:rPr>
              <a:t>A </a:t>
            </a:r>
            <a:r>
              <a:rPr lang="en-US" sz="1400" dirty="0">
                <a:solidFill>
                  <a:schemeClr val="accent2"/>
                </a:solidFill>
              </a:rPr>
              <a:t>common misconception about how things such as space shuttles come to be is that engineers simply apply the theories and equations of science. But this cannot be done until the new thing-to-be is conceived in the engineer's mind's eye. Rather than following from science, engineered things lead it. The steam engine was developed before thermodynamics, and flying machines before aerodynamics. The sciences were invented to explain the accomplishments — and to analyze their shortcomings</a:t>
            </a:r>
            <a:r>
              <a:rPr lang="en-US" sz="1400" dirty="0" smtClean="0">
                <a:solidFill>
                  <a:schemeClr val="accent2"/>
                </a:solidFill>
              </a:rPr>
              <a:t>. (2003)</a:t>
            </a:r>
          </a:p>
          <a:p>
            <a:pPr marL="914400" indent="0">
              <a:lnSpc>
                <a:spcPct val="100000"/>
              </a:lnSpc>
              <a:spcBef>
                <a:spcPts val="0"/>
              </a:spcBef>
              <a:spcAft>
                <a:spcPts val="0"/>
              </a:spcAft>
              <a:buNone/>
            </a:pPr>
            <a:endParaRPr lang="en-US" sz="1400" dirty="0">
              <a:solidFill>
                <a:schemeClr val="accent2"/>
              </a:solidFill>
              <a:latin typeface="Cambria" panose="02040503050406030204" pitchFamily="18" charset="0"/>
            </a:endParaRPr>
          </a:p>
          <a:p>
            <a:pPr marL="0" indent="0">
              <a:lnSpc>
                <a:spcPct val="200000"/>
              </a:lnSpc>
              <a:spcBef>
                <a:spcPts val="0"/>
              </a:spcBef>
              <a:spcAft>
                <a:spcPts val="0"/>
              </a:spcAft>
              <a:buNone/>
            </a:pPr>
            <a:r>
              <a:rPr lang="en-US" sz="1300" dirty="0" smtClean="0">
                <a:solidFill>
                  <a:schemeClr val="accent1">
                    <a:lumMod val="75000"/>
                  </a:schemeClr>
                </a:solidFill>
              </a:rPr>
              <a:t>Here Petroski identifies the engineer not as an analyst, but as the creator of a “new thing-to-be.” Engineering is inherently risky because of the expectation placed on engineers to lead breakthroughs before the science is even created to explain the field. …</a:t>
            </a:r>
          </a:p>
          <a:p>
            <a:pPr marL="0">
              <a:lnSpc>
                <a:spcPct val="120000"/>
              </a:lnSpc>
              <a:spcBef>
                <a:spcPts val="0"/>
              </a:spcBef>
              <a:buNone/>
            </a:pPr>
            <a:endParaRPr lang="en-US" sz="1300" dirty="0" smtClean="0"/>
          </a:p>
          <a:p>
            <a:pPr marL="194310" indent="-285750">
              <a:lnSpc>
                <a:spcPct val="120000"/>
              </a:lnSpc>
              <a:spcBef>
                <a:spcPts val="0"/>
              </a:spcBef>
              <a:buFont typeface="Wingdings" panose="05000000000000000000" pitchFamily="2" charset="2"/>
              <a:buChar char="Ø"/>
            </a:pPr>
            <a:r>
              <a:rPr lang="en-US" sz="1600" dirty="0" smtClean="0"/>
              <a:t>The block quotation is set off with an indentation and is without quotation marks. The analysis that follows it begins to pick up on the details of the quotation, though still more analysis is needed in a full paragraph to justify the use of a long passage.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Editing Quotations</a:t>
            </a:r>
            <a:endParaRPr lang="en-US" dirty="0"/>
          </a:p>
        </p:txBody>
      </p:sp>
      <p:sp>
        <p:nvSpPr>
          <p:cNvPr id="3" name="Content Placeholder 2"/>
          <p:cNvSpPr>
            <a:spLocks noGrp="1"/>
          </p:cNvSpPr>
          <p:nvPr>
            <p:ph idx="1"/>
          </p:nvPr>
        </p:nvSpPr>
        <p:spPr>
          <a:xfrm>
            <a:off x="612648" y="1905000"/>
            <a:ext cx="8153400" cy="4953000"/>
          </a:xfrm>
        </p:spPr>
        <p:txBody>
          <a:bodyPr>
            <a:normAutofit fontScale="77500" lnSpcReduction="20000"/>
          </a:bodyPr>
          <a:lstStyle/>
          <a:p>
            <a:endParaRPr lang="en-US" dirty="0" smtClean="0"/>
          </a:p>
          <a:p>
            <a:pPr>
              <a:lnSpc>
                <a:spcPct val="120000"/>
              </a:lnSpc>
            </a:pPr>
            <a:r>
              <a:rPr lang="en-US" dirty="0" smtClean="0"/>
              <a:t>Often when quoting, you will want to distinguish between useful information and unnecessary material. You can cut material from any passage with an ellipsis, which looks like this:</a:t>
            </a:r>
          </a:p>
          <a:p>
            <a:pPr marL="0" indent="0" algn="ctr">
              <a:buNone/>
            </a:pPr>
            <a:r>
              <a:rPr lang="en-US" b="1" dirty="0" smtClean="0">
                <a:solidFill>
                  <a:schemeClr val="accent2"/>
                </a:solidFill>
              </a:rPr>
              <a:t>… </a:t>
            </a:r>
            <a:endParaRPr lang="en-US" b="1" dirty="0">
              <a:solidFill>
                <a:schemeClr val="accent2"/>
              </a:solidFill>
            </a:endParaRPr>
          </a:p>
          <a:p>
            <a:pPr marL="0" indent="0">
              <a:buNone/>
            </a:pPr>
            <a:r>
              <a:rPr lang="en-US" dirty="0" smtClean="0"/>
              <a:t>Using ellipses, you can edit the following quotation to more a relevant and manageable length: </a:t>
            </a:r>
          </a:p>
          <a:p>
            <a:pPr marL="0" indent="0">
              <a:buNone/>
            </a:pPr>
            <a:endParaRPr lang="en-US" dirty="0" smtClean="0"/>
          </a:p>
          <a:p>
            <a:pPr lvl="1">
              <a:lnSpc>
                <a:spcPct val="120000"/>
              </a:lnSpc>
              <a:buFont typeface="Wingdings" panose="05000000000000000000" pitchFamily="2" charset="2"/>
              <a:buChar char="§"/>
            </a:pPr>
            <a:r>
              <a:rPr lang="en-US" sz="1800" dirty="0" smtClean="0"/>
              <a:t>Original quotation:</a:t>
            </a:r>
          </a:p>
          <a:p>
            <a:pPr marL="128016" lvl="1" indent="0">
              <a:lnSpc>
                <a:spcPct val="120000"/>
              </a:lnSpc>
              <a:buNone/>
            </a:pPr>
            <a:r>
              <a:rPr lang="en-US" sz="1800" dirty="0" smtClean="0">
                <a:solidFill>
                  <a:schemeClr val="accent2"/>
                </a:solidFill>
              </a:rPr>
              <a:t>“</a:t>
            </a:r>
            <a:r>
              <a:rPr lang="en-US" sz="1800" dirty="0">
                <a:solidFill>
                  <a:schemeClr val="accent2"/>
                </a:solidFill>
              </a:rPr>
              <a:t>But engineers do know that nothing is perfect, including themselves. As careful and extensive as their calculations might be, engineers know that they can err — and that things can behave differently out of the laboratory</a:t>
            </a:r>
            <a:r>
              <a:rPr lang="en-US" sz="1800" dirty="0" smtClean="0">
                <a:solidFill>
                  <a:schemeClr val="accent2"/>
                </a:solidFill>
              </a:rPr>
              <a:t>.” (Petroski, 2003)</a:t>
            </a:r>
          </a:p>
          <a:p>
            <a:pPr lvl="1">
              <a:lnSpc>
                <a:spcPct val="120000"/>
              </a:lnSpc>
            </a:pPr>
            <a:r>
              <a:rPr lang="en-US" sz="1800" dirty="0" smtClean="0"/>
              <a:t>Modified quotation:</a:t>
            </a:r>
          </a:p>
          <a:p>
            <a:pPr marL="128016" lvl="1" indent="0">
              <a:lnSpc>
                <a:spcPct val="120000"/>
              </a:lnSpc>
              <a:buNone/>
            </a:pPr>
            <a:r>
              <a:rPr lang="en-US" sz="1800" dirty="0" smtClean="0">
                <a:solidFill>
                  <a:schemeClr val="accent2"/>
                </a:solidFill>
              </a:rPr>
              <a:t>“But engineers do know that nothing is perfect…and that things can behave differently out of the laboratory.” (Petroski, 2003)</a:t>
            </a:r>
          </a:p>
          <a:p>
            <a:endParaRPr lang="en-US" dirty="0" smtClean="0">
              <a:solidFill>
                <a:schemeClr val="accent2"/>
              </a:solidFill>
            </a:endParaRPr>
          </a:p>
          <a:p>
            <a:pPr>
              <a:lnSpc>
                <a:spcPct val="120000"/>
              </a:lnSpc>
              <a:buFont typeface="Wingdings" panose="05000000000000000000" pitchFamily="2" charset="2"/>
              <a:buChar char="Ø"/>
            </a:pPr>
            <a:r>
              <a:rPr lang="en-US" dirty="0" smtClean="0"/>
              <a:t>Some redundancy or repetition is cut, indicating that the repeated phrases will not be the central focus of the analysis.</a:t>
            </a:r>
          </a:p>
          <a:p>
            <a:pPr lvl="1"/>
            <a:endParaRPr lang="en-US" dirty="0" smtClean="0"/>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Quotation Rules</a:t>
            </a:r>
            <a:endParaRPr lang="en-US" dirty="0"/>
          </a:p>
        </p:txBody>
      </p:sp>
      <p:sp>
        <p:nvSpPr>
          <p:cNvPr id="3" name="Content Placeholder 2"/>
          <p:cNvSpPr>
            <a:spLocks noGrp="1"/>
          </p:cNvSpPr>
          <p:nvPr>
            <p:ph idx="1"/>
          </p:nvPr>
        </p:nvSpPr>
        <p:spPr>
          <a:xfrm>
            <a:off x="533400" y="1905000"/>
            <a:ext cx="8153400" cy="3657600"/>
          </a:xfrm>
        </p:spPr>
        <p:txBody>
          <a:bodyPr>
            <a:normAutofit/>
          </a:bodyPr>
          <a:lstStyle/>
          <a:p>
            <a:endParaRPr lang="en-US" sz="1900" dirty="0" smtClean="0"/>
          </a:p>
          <a:p>
            <a:pPr>
              <a:lnSpc>
                <a:spcPct val="100000"/>
              </a:lnSpc>
              <a:buFont typeface="Wingdings" panose="05000000000000000000" pitchFamily="2" charset="2"/>
              <a:buChar char="§"/>
            </a:pPr>
            <a:r>
              <a:rPr lang="en-US" dirty="0"/>
              <a:t>W</a:t>
            </a:r>
            <a:r>
              <a:rPr lang="en-US" dirty="0" smtClean="0"/>
              <a:t>hatever you quote should have purpose in your essay. Use a full sentence quotation only if you intend to handle most—if not all—of the material, and if the sentence is especially interesting or well-written.</a:t>
            </a:r>
          </a:p>
          <a:p>
            <a:pPr>
              <a:lnSpc>
                <a:spcPct val="100000"/>
              </a:lnSpc>
              <a:buFont typeface="Wingdings" panose="05000000000000000000" pitchFamily="2" charset="2"/>
              <a:buChar char="§"/>
            </a:pPr>
            <a:endParaRPr lang="en-US" sz="1800" dirty="0" smtClean="0"/>
          </a:p>
          <a:p>
            <a:pPr>
              <a:lnSpc>
                <a:spcPct val="100000"/>
              </a:lnSpc>
              <a:buFont typeface="Wingdings" panose="05000000000000000000" pitchFamily="2" charset="2"/>
              <a:buChar char="§"/>
            </a:pPr>
            <a:r>
              <a:rPr lang="en-US" dirty="0" smtClean="0"/>
              <a:t>Full quotations can be part of your own sentences, set off with a comma, or set off with a colon at the end of a sentence. </a:t>
            </a:r>
          </a:p>
          <a:p>
            <a:pPr marL="400050" indent="-285750">
              <a:lnSpc>
                <a:spcPct val="100000"/>
              </a:lnSpc>
              <a:buFont typeface="Wingdings" panose="05000000000000000000" pitchFamily="2" charset="2"/>
              <a:buChar char="§"/>
            </a:pPr>
            <a:endParaRPr lang="en-US" sz="1500" dirty="0" smtClean="0"/>
          </a:p>
          <a:p>
            <a:pPr>
              <a:lnSpc>
                <a:spcPct val="100000"/>
              </a:lnSpc>
              <a:buFont typeface="Wingdings" panose="05000000000000000000" pitchFamily="2" charset="2"/>
              <a:buChar char="§"/>
            </a:pPr>
            <a:r>
              <a:rPr lang="en-US" dirty="0" smtClean="0"/>
              <a:t>When dealing with lineated texts, use a slash to separate the lines.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docProps/app.xml><?xml version="1.0" encoding="utf-8"?>
<Properties xmlns="http://schemas.openxmlformats.org/officeDocument/2006/extended-properties" xmlns:vt="http://schemas.openxmlformats.org/officeDocument/2006/docPropsVTypes">
  <Template>Integral</Template>
  <TotalTime>870</TotalTime>
  <Words>1328</Words>
  <Application>Microsoft Office PowerPoint</Application>
  <PresentationFormat>On-screen Show (4:3)</PresentationFormat>
  <Paragraphs>99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Cambria</vt:lpstr>
      <vt:lpstr>Garamond</vt:lpstr>
      <vt:lpstr>Tw Cen MT</vt:lpstr>
      <vt:lpstr>Wingdings</vt:lpstr>
      <vt:lpstr>Wingdings 3</vt:lpstr>
      <vt:lpstr>Integral</vt:lpstr>
      <vt:lpstr>Using Quotations</vt:lpstr>
      <vt:lpstr>Why use quotations? </vt:lpstr>
      <vt:lpstr>The Quotation Sandwich</vt:lpstr>
      <vt:lpstr>Good vs. Bad quotations </vt:lpstr>
      <vt:lpstr>Types of quotations</vt:lpstr>
      <vt:lpstr>Block Quotation Rules</vt:lpstr>
      <vt:lpstr>Block Quotation Example</vt:lpstr>
      <vt:lpstr>Editing Quotations</vt:lpstr>
      <vt:lpstr>Full Quotation Rules</vt:lpstr>
      <vt:lpstr>Full Quotation Example</vt:lpstr>
      <vt:lpstr>Integrated partial Quotation Rules</vt:lpstr>
      <vt:lpstr>Integrated partial Quotation Example</vt:lpstr>
      <vt:lpstr>Final Thoughts on Quotations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Quotations</dc:title>
  <dc:creator>Jacob</dc:creator>
  <cp:lastModifiedBy>Coffel, Scott G</cp:lastModifiedBy>
  <cp:revision>53</cp:revision>
  <dcterms:created xsi:type="dcterms:W3CDTF">2009-09-27T22:21:41Z</dcterms:created>
  <dcterms:modified xsi:type="dcterms:W3CDTF">2018-04-03T19:51:39Z</dcterms:modified>
</cp:coreProperties>
</file>