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6" r:id="rId1"/>
  </p:sldMasterIdLst>
  <p:notesMasterIdLst>
    <p:notesMasterId r:id="rId30"/>
  </p:notesMasterIdLst>
  <p:sldIdLst>
    <p:sldId id="256" r:id="rId2"/>
    <p:sldId id="316" r:id="rId3"/>
    <p:sldId id="257" r:id="rId4"/>
    <p:sldId id="301" r:id="rId5"/>
    <p:sldId id="265" r:id="rId6"/>
    <p:sldId id="320" r:id="rId7"/>
    <p:sldId id="262" r:id="rId8"/>
    <p:sldId id="297" r:id="rId9"/>
    <p:sldId id="271" r:id="rId10"/>
    <p:sldId id="307" r:id="rId11"/>
    <p:sldId id="299" r:id="rId12"/>
    <p:sldId id="302" r:id="rId13"/>
    <p:sldId id="303" r:id="rId14"/>
    <p:sldId id="319" r:id="rId15"/>
    <p:sldId id="308" r:id="rId16"/>
    <p:sldId id="296" r:id="rId17"/>
    <p:sldId id="304" r:id="rId18"/>
    <p:sldId id="305" r:id="rId19"/>
    <p:sldId id="322" r:id="rId20"/>
    <p:sldId id="298" r:id="rId21"/>
    <p:sldId id="317" r:id="rId22"/>
    <p:sldId id="318" r:id="rId23"/>
    <p:sldId id="315" r:id="rId24"/>
    <p:sldId id="309" r:id="rId25"/>
    <p:sldId id="310" r:id="rId26"/>
    <p:sldId id="311" r:id="rId27"/>
    <p:sldId id="312" r:id="rId28"/>
    <p:sldId id="31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9" autoAdjust="0"/>
    <p:restoredTop sz="78183" autoAdjust="0"/>
  </p:normalViewPr>
  <p:slideViewPr>
    <p:cSldViewPr snapToGrid="0">
      <p:cViewPr varScale="1">
        <p:scale>
          <a:sx n="57" d="100"/>
          <a:sy n="57" d="100"/>
        </p:scale>
        <p:origin x="108" y="15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D1FC7-9CA6-4E7B-93B5-B4D24254DD94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D8C96-1E57-4D5A-BA0B-F30A1F7E9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8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8C96-1E57-4D5A-BA0B-F30A1F7E99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12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this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8C96-1E57-4D5A-BA0B-F30A1F7E99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1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8C96-1E57-4D5A-BA0B-F30A1F7E99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Question should be interesting, attention-getting, and new.</a:t>
            </a:r>
          </a:p>
          <a:p>
            <a:pPr marL="228600" indent="-228600">
              <a:buAutoNum type="arabicPeriod"/>
            </a:pPr>
            <a:r>
              <a:rPr lang="en-US" dirty="0"/>
              <a:t>Research should be easy to summarize for lay people.</a:t>
            </a:r>
          </a:p>
          <a:p>
            <a:pPr marL="228600" indent="-228600">
              <a:buAutoNum type="arabicPeriod"/>
            </a:pPr>
            <a:r>
              <a:rPr lang="en-US" dirty="0"/>
              <a:t>Approach should be novel!</a:t>
            </a:r>
          </a:p>
          <a:p>
            <a:pPr marL="228600" indent="-228600">
              <a:buAutoNum type="arabicPeriod"/>
            </a:pPr>
            <a:r>
              <a:rPr lang="en-US" dirty="0"/>
              <a:t>A summary means that it is not exhaustive. The viewer and listener wants this information distilled.</a:t>
            </a:r>
          </a:p>
          <a:p>
            <a:pPr marL="228600" indent="-228600">
              <a:buAutoNum type="arabicPeriod"/>
            </a:pPr>
            <a:r>
              <a:rPr lang="en-US" dirty="0"/>
              <a:t>Discussion</a:t>
            </a:r>
          </a:p>
          <a:p>
            <a:pPr marL="228600" indent="-228600">
              <a:buAutoNum type="arabicPeriod"/>
            </a:pPr>
            <a:r>
              <a:rPr lang="en-US" dirty="0"/>
              <a:t>Published articles</a:t>
            </a:r>
          </a:p>
          <a:p>
            <a:pPr marL="228600" indent="-228600">
              <a:buAutoNum type="arabicPeriod"/>
            </a:pPr>
            <a:r>
              <a:rPr lang="en-US" dirty="0"/>
              <a:t>Assistance and support are financial, time, or other things meaningful to the completion of this project.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8C96-1E57-4D5A-BA0B-F30A1F7E99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9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Point out:</a:t>
            </a:r>
          </a:p>
          <a:p>
            <a:pPr marL="228600" indent="-228600">
              <a:buAutoNum type="arabicPeriod"/>
            </a:pPr>
            <a:r>
              <a:rPr lang="en-US" dirty="0"/>
              <a:t>Title</a:t>
            </a:r>
          </a:p>
          <a:p>
            <a:pPr marL="228600" indent="-228600">
              <a:buAutoNum type="arabicPeriod"/>
            </a:pPr>
            <a:r>
              <a:rPr lang="en-US" dirty="0"/>
              <a:t>Font size and style</a:t>
            </a:r>
          </a:p>
          <a:p>
            <a:pPr marL="228600" indent="-228600">
              <a:buAutoNum type="arabicPeriod"/>
            </a:pPr>
            <a:r>
              <a:rPr lang="en-US" dirty="0"/>
              <a:t>General look/feel (some color, white space, clearly outlined boxes)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8C96-1E57-4D5A-BA0B-F30A1F7E99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4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will be specific visual guidelines at the end of the presentation. This is a brief overview.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8C96-1E57-4D5A-BA0B-F30A1F7E99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5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8C96-1E57-4D5A-BA0B-F30A1F7E99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5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what can you do?</a:t>
            </a:r>
          </a:p>
          <a:p>
            <a:r>
              <a:rPr lang="en-US" dirty="0"/>
              <a:t>Be aware</a:t>
            </a:r>
          </a:p>
          <a:p>
            <a:r>
              <a:rPr lang="en-US" dirty="0"/>
              <a:t>Slow down</a:t>
            </a:r>
          </a:p>
          <a:p>
            <a:r>
              <a:rPr lang="en-US" dirty="0"/>
              <a:t>Repeat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8C96-1E57-4D5A-BA0B-F30A1F7E99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2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chemeClr val="accent2"/>
              </a:buClr>
              <a:defRPr/>
            </a:pPr>
            <a:r>
              <a:rPr lang="en-US" dirty="0"/>
              <a:t>Speaking to colleagues gives you more freedom to use specialized terms without providing definitions or context.</a:t>
            </a:r>
          </a:p>
          <a:p>
            <a:pPr>
              <a:buClr>
                <a:schemeClr val="accent2"/>
              </a:buClr>
              <a:defRPr/>
            </a:pPr>
            <a:r>
              <a:rPr lang="en-US" dirty="0"/>
              <a:t>Speaking to a general audience allows you to convince those outside your field of the importance of your project.</a:t>
            </a:r>
          </a:p>
          <a:p>
            <a:pPr>
              <a:buClr>
                <a:schemeClr val="accent2"/>
              </a:buClr>
              <a:defRPr/>
            </a:pPr>
            <a:r>
              <a:rPr lang="en-US" dirty="0"/>
              <a:t>The ability to shift gears for different audiences is a quality of a successful communicator.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8C96-1E57-4D5A-BA0B-F30A1F7E99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0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Non-engineers could also mean people not in your specific field. This is likely to be anyone who judges or reads your poster. </a:t>
            </a:r>
          </a:p>
          <a:p>
            <a:r>
              <a:rPr lang="en-US" dirty="0"/>
              <a:t>Audience members will </a:t>
            </a:r>
            <a:r>
              <a:rPr lang="en-US"/>
              <a:t>almost always </a:t>
            </a:r>
            <a:r>
              <a:rPr lang="en-US" dirty="0"/>
              <a:t>prefer to be spoken to without much jargon or technicality.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8C96-1E57-4D5A-BA0B-F30A1F7E99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9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4D8C96-1E57-4D5A-BA0B-F30A1F7E99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4" name="Rectangle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5" name="Rectangle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6" name="Rectangle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Rectangle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B4D926BC-8E78-4CCF-A7B2-8DF8460C404D}" type="datetime1">
              <a:rPr lang="en-US" smtClean="0"/>
              <a:pPr/>
              <a:t>3/14/2019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43FE-E5AE-451C-A89E-F22271DB98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6A8A-8B59-4AB9-B2D2-AACC50B6D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8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43FE-E5AE-451C-A89E-F22271DB98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6A8A-8B59-4AB9-B2D2-AACC50B6D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5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43FE-E5AE-451C-A89E-F22271DB98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6A8A-8B59-4AB9-B2D2-AACC50B6D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8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43FE-E5AE-451C-A89E-F22271DB98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6A8A-8B59-4AB9-B2D2-AACC50B6D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43FE-E5AE-451C-A89E-F22271DB98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6A8A-8B59-4AB9-B2D2-AACC50B6D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8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4043FE-E5AE-451C-A89E-F22271DB98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D526A8A-8B59-4AB9-B2D2-AACC50B6D19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364043FE-E5AE-451C-A89E-F22271DB98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1D526A8A-8B59-4AB9-B2D2-AACC50B6D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43FE-E5AE-451C-A89E-F22271DB98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6A8A-8B59-4AB9-B2D2-AACC50B6D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49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43FE-E5AE-451C-A89E-F22271DB98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26A8A-8B59-4AB9-B2D2-AACC50B6D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3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1" name="Rectangle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64043FE-E5AE-451C-A89E-F22271DB9816}" type="datetimeFigureOut">
              <a:rPr lang="en-US" smtClean="0"/>
              <a:t>3/14/2019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D526A8A-8B59-4AB9-B2D2-AACC50B6D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9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cademics.umw.edu/speaking/speaking-center/useful-handout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eakingcenter.uncg.edu/resources/tip-sheets/" TargetMode="External"/><Relationship Id="rId4" Type="http://schemas.openxmlformats.org/officeDocument/2006/relationships/hyperlink" Target="https://speakingcenter.uiowa.edu/resources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hanson.mywconline.com/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109" y="1889759"/>
            <a:ext cx="10753860" cy="1372024"/>
          </a:xfrm>
        </p:spPr>
        <p:txBody>
          <a:bodyPr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en-US" sz="5400" b="1" cap="all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STRATEGIES FOR SUCCESSFUL Poster TALKS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109" y="4115452"/>
            <a:ext cx="8194765" cy="19023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Hanson Center for Technical Communication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Scott </a:t>
            </a:r>
            <a:r>
              <a:rPr lang="en-US" dirty="0" err="1"/>
              <a:t>Coffel</a:t>
            </a:r>
            <a:r>
              <a:rPr lang="en-US" dirty="0"/>
              <a:t>, Director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Sarah Livesay, Assistant Director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University of Iowa, College of Engineering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400" dirty="0"/>
              <a:t>Special thanks to: </a:t>
            </a:r>
            <a:r>
              <a:rPr lang="en-US" sz="1400" dirty="0" err="1"/>
              <a:t>Kasra</a:t>
            </a:r>
            <a:r>
              <a:rPr lang="en-US" sz="1400" dirty="0"/>
              <a:t> </a:t>
            </a:r>
            <a:r>
              <a:rPr lang="en-US" sz="1400" dirty="0" err="1"/>
              <a:t>Zarei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2171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24451" y="2605978"/>
            <a:ext cx="4929749" cy="983083"/>
          </a:xfrm>
        </p:spPr>
        <p:txBody>
          <a:bodyPr>
            <a:noAutofit/>
          </a:bodyPr>
          <a:lstStyle/>
          <a:p>
            <a:r>
              <a:rPr lang="en-US" sz="5400" cap="all" dirty="0">
                <a:ln w="12700"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Poster Talk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32994" y="3699512"/>
            <a:ext cx="4326011" cy="67728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Spoken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9029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43" y="2200779"/>
            <a:ext cx="4319313" cy="2456442"/>
          </a:xfrm>
        </p:spPr>
        <p:txBody>
          <a:bodyPr>
            <a:normAutofit/>
          </a:bodyPr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Speaking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657" y="2093928"/>
            <a:ext cx="7494876" cy="315616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altLang="en-US" sz="3000" dirty="0"/>
              <a:t>Introduce your subject with an attention-getting question, statistic, or image.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altLang="en-US" sz="3000" dirty="0"/>
              <a:t>Explain what the audience can expect to learn.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altLang="en-US" sz="3000" dirty="0"/>
              <a:t>Repeat what they should remember.</a:t>
            </a:r>
          </a:p>
          <a:p>
            <a:pPr>
              <a:lnSpc>
                <a:spcPct val="120000"/>
              </a:lnSpc>
              <a:buClr>
                <a:schemeClr val="accent2"/>
              </a:buClr>
            </a:pPr>
            <a:r>
              <a:rPr lang="en-US" altLang="en-US" sz="3000" dirty="0"/>
              <a:t>Conclude with a memorable message.</a:t>
            </a:r>
          </a:p>
        </p:txBody>
      </p:sp>
    </p:spTree>
    <p:extLst>
      <p:ext uri="{BB962C8B-B14F-4D97-AF65-F5344CB8AC3E}">
        <p14:creationId xmlns:p14="http://schemas.microsoft.com/office/powerpoint/2010/main" val="1277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0342" y="2519347"/>
            <a:ext cx="4702342" cy="1819305"/>
          </a:xfrm>
        </p:spPr>
        <p:txBody>
          <a:bodyPr>
            <a:noAutofit/>
          </a:bodyPr>
          <a:lstStyle/>
          <a:p>
            <a:r>
              <a:rPr lang="en-US" alt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Audience Struggles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5830" y="2001294"/>
            <a:ext cx="7138893" cy="2855409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buClr>
                <a:schemeClr val="accent2"/>
              </a:buClr>
            </a:pPr>
            <a:r>
              <a:rPr lang="en-US" altLang="en-US" sz="3200" dirty="0"/>
              <a:t>Listening requires work.</a:t>
            </a:r>
          </a:p>
          <a:p>
            <a:pPr>
              <a:lnSpc>
                <a:spcPct val="130000"/>
              </a:lnSpc>
              <a:buClr>
                <a:schemeClr val="accent2"/>
              </a:buClr>
            </a:pPr>
            <a:r>
              <a:rPr lang="en-US" altLang="en-US" sz="3200" dirty="0"/>
              <a:t>Too much or disorganized information hinders comprehension.</a:t>
            </a:r>
          </a:p>
          <a:p>
            <a:pPr>
              <a:lnSpc>
                <a:spcPct val="130000"/>
              </a:lnSpc>
              <a:buClr>
                <a:schemeClr val="accent2"/>
              </a:buClr>
            </a:pPr>
            <a:r>
              <a:rPr lang="en-US" altLang="en-US" sz="3200" dirty="0"/>
              <a:t>Listeners think faster than you can speak.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453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139" y="2200779"/>
            <a:ext cx="5567470" cy="2456442"/>
          </a:xfrm>
        </p:spPr>
        <p:txBody>
          <a:bodyPr>
            <a:noAutofit/>
          </a:bodyPr>
          <a:lstStyle/>
          <a:p>
            <a:r>
              <a:rPr lang="en-US" alt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Who is your Audience?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idx="1"/>
          </p:nvPr>
        </p:nvSpPr>
        <p:spPr>
          <a:xfrm>
            <a:off x="5804899" y="1073549"/>
            <a:ext cx="5981861" cy="5255331"/>
          </a:xfrm>
        </p:spPr>
        <p:txBody>
          <a:bodyPr>
            <a:noAutofit/>
          </a:bodyPr>
          <a:lstStyle/>
          <a:p>
            <a:pPr marL="109728" indent="0">
              <a:buClr>
                <a:schemeClr val="accent2"/>
              </a:buClr>
              <a:buNone/>
              <a:defRPr/>
            </a:pPr>
            <a:r>
              <a:rPr lang="en-US" sz="3200" dirty="0"/>
              <a:t>Can you tailor your presentation to them?</a:t>
            </a:r>
          </a:p>
          <a:p>
            <a:pPr marL="109728" indent="0">
              <a:buClr>
                <a:schemeClr val="accent2"/>
              </a:buClr>
              <a:buNone/>
              <a:defRPr/>
            </a:pPr>
            <a:endParaRPr lang="en-US" sz="3200" dirty="0"/>
          </a:p>
          <a:p>
            <a:pPr marL="109728" indent="0">
              <a:buClr>
                <a:schemeClr val="accent2"/>
              </a:buClr>
              <a:buNone/>
              <a:defRPr/>
            </a:pPr>
            <a:endParaRPr lang="en-US" sz="3200" dirty="0"/>
          </a:p>
          <a:p>
            <a:pPr marL="109728" indent="0">
              <a:buClr>
                <a:schemeClr val="accent2"/>
              </a:buClr>
              <a:buNone/>
              <a:defRPr/>
            </a:pPr>
            <a:r>
              <a:rPr lang="en-US" sz="3200" dirty="0"/>
              <a:t>Can you use analogies that help them relate?</a:t>
            </a:r>
          </a:p>
          <a:p>
            <a:pPr marL="109728" indent="0">
              <a:buClr>
                <a:schemeClr val="accent2"/>
              </a:buClr>
              <a:buNone/>
              <a:defRPr/>
            </a:pPr>
            <a:endParaRPr lang="en-US" sz="3200" dirty="0"/>
          </a:p>
          <a:p>
            <a:pPr marL="109728" indent="0">
              <a:buClr>
                <a:schemeClr val="accent2"/>
              </a:buClr>
              <a:buNone/>
              <a:defRPr/>
            </a:pPr>
            <a:endParaRPr lang="en-US" sz="3200" dirty="0"/>
          </a:p>
          <a:p>
            <a:pPr marL="109728" indent="0">
              <a:buClr>
                <a:schemeClr val="accent2"/>
              </a:buClr>
              <a:buNone/>
              <a:defRPr/>
            </a:pPr>
            <a:r>
              <a:rPr lang="en-US" sz="3200" dirty="0"/>
              <a:t>Can you make references to work in their field?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9AD77F9-35B8-405C-A61D-C7EEE0E7B4CD}"/>
              </a:ext>
            </a:extLst>
          </p:cNvPr>
          <p:cNvCxnSpPr>
            <a:cxnSpLocks/>
          </p:cNvCxnSpPr>
          <p:nvPr/>
        </p:nvCxnSpPr>
        <p:spPr>
          <a:xfrm flipV="1">
            <a:off x="4345969" y="1510301"/>
            <a:ext cx="1541123" cy="137673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5B62697-8AB4-4542-87BF-7981B1277B3F}"/>
              </a:ext>
            </a:extLst>
          </p:cNvPr>
          <p:cNvCxnSpPr>
            <a:cxnSpLocks/>
          </p:cNvCxnSpPr>
          <p:nvPr/>
        </p:nvCxnSpPr>
        <p:spPr>
          <a:xfrm>
            <a:off x="4304873" y="3391755"/>
            <a:ext cx="1541123" cy="744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D4BDA2-6CAF-414C-9A64-BFBB481D1E4D}"/>
              </a:ext>
            </a:extLst>
          </p:cNvPr>
          <p:cNvCxnSpPr>
            <a:cxnSpLocks/>
          </p:cNvCxnSpPr>
          <p:nvPr/>
        </p:nvCxnSpPr>
        <p:spPr>
          <a:xfrm>
            <a:off x="4263775" y="3722868"/>
            <a:ext cx="1623317" cy="184572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32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8606-9C57-419A-8F6B-FA67AEB9A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91" y="2322506"/>
            <a:ext cx="3921303" cy="2280316"/>
          </a:xfrm>
        </p:spPr>
        <p:txBody>
          <a:bodyPr>
            <a:noAutofit/>
          </a:bodyPr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Speak to your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FA9A3-A64F-4C4F-B48D-692D4C9E5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6200" y="1030887"/>
            <a:ext cx="5729555" cy="1791825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  <a:defRPr/>
            </a:pPr>
            <a:r>
              <a:rPr lang="en-US" sz="3200" dirty="0"/>
              <a:t>Speak as if to non-engineers</a:t>
            </a:r>
          </a:p>
          <a:p>
            <a:pPr>
              <a:buClr>
                <a:schemeClr val="accent2"/>
              </a:buClr>
              <a:defRPr/>
            </a:pPr>
            <a:r>
              <a:rPr lang="en-US" sz="3200" dirty="0"/>
              <a:t>Repeat main ideas</a:t>
            </a:r>
          </a:p>
          <a:p>
            <a:pPr>
              <a:buClr>
                <a:schemeClr val="accent2"/>
              </a:buClr>
              <a:defRPr/>
            </a:pPr>
            <a:r>
              <a:rPr lang="en-US" sz="3200" dirty="0"/>
              <a:t>Define terms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4924C-58D1-4B76-B277-781E2376B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087" y="2938409"/>
            <a:ext cx="5643557" cy="2985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A3AED2-B8FE-444A-A602-207BCBD1F09B}"/>
              </a:ext>
            </a:extLst>
          </p:cNvPr>
          <p:cNvSpPr txBox="1"/>
          <p:nvPr/>
        </p:nvSpPr>
        <p:spPr>
          <a:xfrm>
            <a:off x="5901876" y="6155688"/>
            <a:ext cx="597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6"/>
                </a:solidFill>
              </a:rPr>
              <a:t>Audience. 2019. In </a:t>
            </a:r>
            <a:r>
              <a:rPr lang="en-US" sz="1600" i="1" dirty="0">
                <a:solidFill>
                  <a:schemeClr val="accent6"/>
                </a:solidFill>
              </a:rPr>
              <a:t>Merriam-Webster’s online dictionary</a:t>
            </a:r>
            <a:r>
              <a:rPr lang="en-US" sz="1600" dirty="0">
                <a:solidFill>
                  <a:schemeClr val="accent6"/>
                </a:solidFill>
              </a:rPr>
              <a:t>. Retrieved from https://www.merriam-webster.com/dictionary/audience. </a:t>
            </a:r>
          </a:p>
        </p:txBody>
      </p:sp>
    </p:spTree>
    <p:extLst>
      <p:ext uri="{BB962C8B-B14F-4D97-AF65-F5344CB8AC3E}">
        <p14:creationId xmlns:p14="http://schemas.microsoft.com/office/powerpoint/2010/main" val="27407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2895600"/>
            <a:ext cx="3603171" cy="1066800"/>
          </a:xfrm>
        </p:spPr>
        <p:txBody>
          <a:bodyPr>
            <a:normAutofit/>
          </a:bodyPr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Delivery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6641" y="1983044"/>
            <a:ext cx="6281873" cy="28919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3600" dirty="0"/>
              <a:t>Practice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3600" dirty="0"/>
              <a:t>Practice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3600" dirty="0"/>
              <a:t>Practice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353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94" y="2461057"/>
            <a:ext cx="4670721" cy="1538646"/>
          </a:xfrm>
        </p:spPr>
        <p:txBody>
          <a:bodyPr>
            <a:noAutofit/>
          </a:bodyPr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Practice Presenting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4045" y="5444634"/>
            <a:ext cx="4048017" cy="103835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Postulate about the future of your work.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3213" y="785042"/>
            <a:ext cx="4150795" cy="18158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Practice your speech with someone who is familiar and someone who is not familiar with your work.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08359" y="2044005"/>
            <a:ext cx="4133703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Develop a hook that will lead from your introduction into your background.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3015" y="3611080"/>
            <a:ext cx="4583765" cy="9541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Describe your methods in the order you performed them.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4605" y="4747267"/>
            <a:ext cx="4849403" cy="95410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Verbally tie your results back to your background section.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52" y="2200779"/>
            <a:ext cx="5059905" cy="245644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Delivering </a:t>
            </a:r>
            <a:b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Your Introduction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691883" y="1534472"/>
            <a:ext cx="6117165" cy="3789056"/>
          </a:xfr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>
              <a:buNone/>
              <a:defRPr/>
            </a:pPr>
            <a:r>
              <a:rPr lang="en-US" sz="3200" dirty="0">
                <a:solidFill>
                  <a:schemeClr val="bg1"/>
                </a:solidFill>
              </a:rPr>
              <a:t>Does the introduction: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Prompt interest in the project?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Forecast what your listeners can expect to learn? 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Adopt a tone appropriate to the audience?</a:t>
            </a:r>
          </a:p>
        </p:txBody>
      </p:sp>
    </p:spTree>
    <p:extLst>
      <p:ext uri="{BB962C8B-B14F-4D97-AF65-F5344CB8AC3E}">
        <p14:creationId xmlns:p14="http://schemas.microsoft.com/office/powerpoint/2010/main" val="332833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29" y="2273432"/>
            <a:ext cx="4844843" cy="23111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Delivering your Presentation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170951" y="1547927"/>
            <a:ext cx="6890420" cy="3762146"/>
          </a:xfr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200" dirty="0">
                <a:solidFill>
                  <a:schemeClr val="bg1"/>
                </a:solidFill>
              </a:rPr>
              <a:t>Does the body of your presentation: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Give your audience a map and help them understand the relationship of one topic with another?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Define key terms and concepts?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Visualize your subject from multiple perspectives? </a:t>
            </a:r>
          </a:p>
        </p:txBody>
      </p:sp>
    </p:spTree>
    <p:extLst>
      <p:ext uri="{BB962C8B-B14F-4D97-AF65-F5344CB8AC3E}">
        <p14:creationId xmlns:p14="http://schemas.microsoft.com/office/powerpoint/2010/main" val="58484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29" y="2273432"/>
            <a:ext cx="4844843" cy="23111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Delivering your Conclusion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170951" y="1973471"/>
            <a:ext cx="6890420" cy="2911057"/>
          </a:xfr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3200" dirty="0">
                <a:solidFill>
                  <a:schemeClr val="bg1"/>
                </a:solidFill>
              </a:rPr>
              <a:t>Does your conclusion: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Discuss your results?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Remind your audience of your initial  objectives and how you achieved them?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</a:rPr>
              <a:t>Forecast the future of your research? </a:t>
            </a:r>
          </a:p>
        </p:txBody>
      </p:sp>
    </p:spTree>
    <p:extLst>
      <p:ext uri="{BB962C8B-B14F-4D97-AF65-F5344CB8AC3E}">
        <p14:creationId xmlns:p14="http://schemas.microsoft.com/office/powerpoint/2010/main" val="256812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94599" y="2001895"/>
            <a:ext cx="7610020" cy="149787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>
                <a:solidFill>
                  <a:schemeClr val="bg1"/>
                </a:solidFill>
              </a:rPr>
              <a:t>“In addition to helping you visually represent your research project, this workshop provides advice for communicating with clarity and insight.”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3" y="2349925"/>
            <a:ext cx="4354954" cy="2456442"/>
          </a:xfrm>
        </p:spPr>
        <p:txBody>
          <a:bodyPr>
            <a:noAutofit/>
          </a:bodyPr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Workshop overview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076" y="1250896"/>
            <a:ext cx="5685972" cy="50225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Workshop description: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In other words, this presentation will: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94598" y="4699820"/>
            <a:ext cx="7610020" cy="13849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61963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Provide direction on the layout on the poster.</a:t>
            </a:r>
          </a:p>
          <a:p>
            <a:pPr marL="461963" lvl="1" indent="-3429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Provide guidance for the communication of the poster.</a:t>
            </a:r>
          </a:p>
        </p:txBody>
      </p:sp>
    </p:spTree>
    <p:extLst>
      <p:ext uri="{BB962C8B-B14F-4D97-AF65-F5344CB8AC3E}">
        <p14:creationId xmlns:p14="http://schemas.microsoft.com/office/powerpoint/2010/main" val="325406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47" y="2400728"/>
            <a:ext cx="3736368" cy="2056544"/>
          </a:xfrm>
        </p:spPr>
        <p:txBody>
          <a:bodyPr>
            <a:normAutofit/>
          </a:bodyPr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Speaking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9689" y="1949213"/>
            <a:ext cx="6462445" cy="2959574"/>
          </a:xfrm>
        </p:spPr>
        <p:txBody>
          <a:bodyPr/>
          <a:lstStyle/>
          <a:p>
            <a:pPr>
              <a:buClr>
                <a:schemeClr val="accent2"/>
              </a:buClr>
            </a:pPr>
            <a:r>
              <a:rPr lang="en-US" dirty="0"/>
              <a:t>University of Mary Washington </a:t>
            </a:r>
            <a:r>
              <a:rPr lang="en-US" dirty="0">
                <a:hlinkClick r:id="rId3"/>
              </a:rPr>
              <a:t>Speaking Program Handouts</a:t>
            </a:r>
            <a:endParaRPr lang="en-US" dirty="0"/>
          </a:p>
          <a:p>
            <a:pPr>
              <a:buClr>
                <a:schemeClr val="accent2"/>
              </a:buClr>
            </a:pPr>
            <a:r>
              <a:rPr lang="en-US" dirty="0"/>
              <a:t>University of Iowa </a:t>
            </a:r>
            <a:r>
              <a:rPr lang="en-US" dirty="0">
                <a:hlinkClick r:id="rId4"/>
              </a:rPr>
              <a:t>Speaking Center Resources </a:t>
            </a:r>
            <a:endParaRPr lang="en-US" dirty="0"/>
          </a:p>
          <a:p>
            <a:pPr>
              <a:buClr>
                <a:schemeClr val="accent2"/>
              </a:buClr>
            </a:pPr>
            <a:r>
              <a:rPr lang="en-US" dirty="0"/>
              <a:t>University of North Carolina Greensboro </a:t>
            </a:r>
            <a:r>
              <a:rPr lang="en-US" dirty="0">
                <a:hlinkClick r:id="rId5"/>
              </a:rPr>
              <a:t>Speaking Tip Sheets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0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47327" y="2747962"/>
            <a:ext cx="5037024" cy="1362075"/>
          </a:xfrm>
        </p:spPr>
        <p:txBody>
          <a:bodyPr anchor="ctr">
            <a:normAutofit/>
          </a:bodyPr>
          <a:lstStyle/>
          <a:p>
            <a:r>
              <a:rPr lang="en-US" sz="5400" cap="all" dirty="0">
                <a:ln w="12700"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7684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EC5B-3F51-48DA-9A31-AA35D803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43" y="2132368"/>
            <a:ext cx="4102076" cy="2593263"/>
          </a:xfrm>
        </p:spPr>
        <p:txBody>
          <a:bodyPr/>
          <a:lstStyle/>
          <a:p>
            <a:pPr>
              <a:defRPr/>
            </a:pPr>
            <a:r>
              <a:rPr lang="en-US" sz="4800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Visit the Hanson Center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52D88-5786-4682-881C-EDA8B8217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2091" y="2416018"/>
            <a:ext cx="4629482" cy="2025962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3200" b="1" dirty="0"/>
              <a:t>3307 SC</a:t>
            </a:r>
          </a:p>
          <a:p>
            <a:r>
              <a:rPr lang="en-US" sz="2400" dirty="0"/>
              <a:t>Sign up online for an appointment: </a:t>
            </a:r>
            <a:r>
              <a:rPr lang="en-US" sz="2400" dirty="0">
                <a:hlinkClick r:id="rId2"/>
              </a:rPr>
              <a:t>https://hanson.mywconline.com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01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88614" y="2679318"/>
            <a:ext cx="4614769" cy="854634"/>
          </a:xfrm>
        </p:spPr>
        <p:txBody>
          <a:bodyPr>
            <a:noAutofit/>
          </a:bodyPr>
          <a:lstStyle/>
          <a:p>
            <a:r>
              <a:rPr lang="en-US" sz="4800" cap="all" dirty="0">
                <a:ln w="12700">
                  <a:solidFill>
                    <a:schemeClr val="accent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Poster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7147" y="3652123"/>
            <a:ext cx="4277701" cy="59731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Written Presentation</a:t>
            </a:r>
          </a:p>
        </p:txBody>
      </p:sp>
    </p:spTree>
    <p:extLst>
      <p:ext uri="{BB962C8B-B14F-4D97-AF65-F5344CB8AC3E}">
        <p14:creationId xmlns:p14="http://schemas.microsoft.com/office/powerpoint/2010/main" val="32770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05" y="2895600"/>
            <a:ext cx="3282616" cy="1066800"/>
          </a:xfrm>
        </p:spPr>
        <p:txBody>
          <a:bodyPr>
            <a:noAutofit/>
          </a:bodyPr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Crafting your Title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2039" y="1665822"/>
            <a:ext cx="6620094" cy="459315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</a:pPr>
            <a:r>
              <a:rPr lang="en-US" sz="3200" dirty="0"/>
              <a:t>Write a list of keywords and key points that have been demonstrated by the study.</a:t>
            </a:r>
          </a:p>
          <a:p>
            <a:pPr>
              <a:buClr>
                <a:schemeClr val="accent2"/>
              </a:buClr>
            </a:pPr>
            <a:r>
              <a:rPr lang="en-US" sz="3200" dirty="0"/>
              <a:t>Preserve the technicalities of your work, but do not over-explain.</a:t>
            </a:r>
          </a:p>
          <a:p>
            <a:pPr>
              <a:buClr>
                <a:schemeClr val="accent2"/>
              </a:buClr>
            </a:pPr>
            <a:r>
              <a:rPr lang="en-US" sz="3200" dirty="0"/>
              <a:t>Draft a few titles and have someone review them before deciding on a final version. </a:t>
            </a:r>
          </a:p>
          <a:p>
            <a:pPr>
              <a:buClr>
                <a:schemeClr val="accent2"/>
              </a:buClr>
            </a:pPr>
            <a:r>
              <a:rPr lang="en-US" sz="3200" dirty="0"/>
              <a:t>Save writing the title until the end of the poster-drafting process.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71" y="2199214"/>
            <a:ext cx="4987089" cy="2620108"/>
          </a:xfrm>
        </p:spPr>
        <p:txBody>
          <a:bodyPr>
            <a:normAutofit/>
          </a:bodyPr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Introduction</a:t>
            </a:r>
            <a:r>
              <a:rPr lang="en-US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2493" y="1363595"/>
            <a:ext cx="6281873" cy="4708432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sz="2600" dirty="0"/>
              <a:t>Start with the problem that your study addresses. </a:t>
            </a:r>
          </a:p>
          <a:p>
            <a:pPr lvl="1"/>
            <a:r>
              <a:rPr lang="en-US" dirty="0"/>
              <a:t>Describe the current research in this area. </a:t>
            </a:r>
          </a:p>
          <a:p>
            <a:pPr lvl="1"/>
            <a:r>
              <a:rPr lang="en-US" dirty="0"/>
              <a:t>Mention any established models that you are using. </a:t>
            </a:r>
          </a:p>
          <a:p>
            <a:pPr lvl="1"/>
            <a:r>
              <a:rPr lang="en-US" dirty="0"/>
              <a:t>Narrow in on your specific research question, hypothesis, and the purpose of your study.</a:t>
            </a:r>
          </a:p>
          <a:p>
            <a:pPr>
              <a:buClr>
                <a:schemeClr val="accent2"/>
              </a:buClr>
            </a:pPr>
            <a:r>
              <a:rPr lang="en-US" sz="2600" dirty="0"/>
              <a:t>Describe previous research studies, shortcomings in your research question, and other possible results of a literature search. </a:t>
            </a:r>
          </a:p>
        </p:txBody>
      </p:sp>
    </p:spTree>
    <p:extLst>
      <p:ext uri="{BB962C8B-B14F-4D97-AF65-F5344CB8AC3E}">
        <p14:creationId xmlns:p14="http://schemas.microsoft.com/office/powerpoint/2010/main" val="403209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74" y="2895600"/>
            <a:ext cx="10972800" cy="1066800"/>
          </a:xfrm>
        </p:spPr>
        <p:txBody>
          <a:bodyPr/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Methods</a:t>
            </a:r>
            <a:r>
              <a:rPr lang="en-US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0030" y="1498742"/>
            <a:ext cx="7160496" cy="3860516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en-US" sz="3200" dirty="0"/>
              <a:t>Describe the techniques used.  </a:t>
            </a:r>
          </a:p>
          <a:p>
            <a:pPr>
              <a:buClr>
                <a:schemeClr val="accent2"/>
              </a:buClr>
            </a:pPr>
            <a:r>
              <a:rPr lang="en-US" sz="3200" dirty="0"/>
              <a:t>Include information about sample sizes used for data analysis. </a:t>
            </a:r>
          </a:p>
          <a:p>
            <a:pPr>
              <a:buClr>
                <a:schemeClr val="accent2"/>
              </a:buClr>
            </a:pPr>
            <a:r>
              <a:rPr lang="en-US" sz="3200" dirty="0"/>
              <a:t>Use a data flow diagram. </a:t>
            </a:r>
          </a:p>
          <a:p>
            <a:pPr>
              <a:buClr>
                <a:schemeClr val="accent2"/>
              </a:buClr>
            </a:pPr>
            <a:r>
              <a:rPr lang="en-US" sz="3200" dirty="0"/>
              <a:t>Be as concise as possible, but still include the elements necessary to allow replication of the results.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05" y="2895600"/>
            <a:ext cx="2981826" cy="1066800"/>
          </a:xfrm>
        </p:spPr>
        <p:txBody>
          <a:bodyPr>
            <a:normAutofit/>
          </a:bodyPr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6768" y="2164522"/>
            <a:ext cx="6281873" cy="2528955"/>
          </a:xfrm>
        </p:spPr>
        <p:txBody>
          <a:bodyPr anchor="ctr">
            <a:noAutofit/>
          </a:bodyPr>
          <a:lstStyle/>
          <a:p>
            <a:pPr>
              <a:buClr>
                <a:schemeClr val="accent2"/>
              </a:buClr>
            </a:pPr>
            <a:r>
              <a:rPr lang="en-US" sz="3200" dirty="0"/>
              <a:t>Present your results as figures and additional statistics.</a:t>
            </a:r>
          </a:p>
          <a:p>
            <a:pPr>
              <a:buClr>
                <a:schemeClr val="accent2"/>
              </a:buClr>
            </a:pPr>
            <a:r>
              <a:rPr lang="en-US" sz="3200" dirty="0"/>
              <a:t>Do not interpret your results, because any discussion should be saved for the conclusions section.</a:t>
            </a:r>
          </a:p>
        </p:txBody>
      </p:sp>
    </p:spTree>
    <p:extLst>
      <p:ext uri="{BB962C8B-B14F-4D97-AF65-F5344CB8AC3E}">
        <p14:creationId xmlns:p14="http://schemas.microsoft.com/office/powerpoint/2010/main" val="423170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43" y="2385094"/>
            <a:ext cx="4534318" cy="2456442"/>
          </a:xfrm>
        </p:spPr>
        <p:txBody>
          <a:bodyPr>
            <a:normAutofit/>
          </a:bodyPr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061" y="1863054"/>
            <a:ext cx="7200709" cy="1565945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n-US" dirty="0"/>
              <a:t>Focus on what you demonstrated in your study. </a:t>
            </a:r>
          </a:p>
          <a:p>
            <a:pPr>
              <a:buClr>
                <a:schemeClr val="accent2"/>
              </a:buClr>
            </a:pPr>
            <a:r>
              <a:rPr lang="en-US" dirty="0"/>
              <a:t>Reiterate the major statistics from your data analysis.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79" y="3979100"/>
            <a:ext cx="6333103" cy="20882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59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14" y="2367342"/>
            <a:ext cx="3498979" cy="2456442"/>
          </a:xfrm>
        </p:spPr>
        <p:txBody>
          <a:bodyPr>
            <a:normAutofit/>
          </a:bodyPr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Audience Poll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4598" y="1635030"/>
            <a:ext cx="7655073" cy="3921065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dirty="0">
                <a:solidFill>
                  <a:schemeClr val="tx1"/>
                </a:solidFill>
              </a:rPr>
              <a:t>How many of you:</a:t>
            </a:r>
          </a:p>
          <a:p>
            <a:pPr lvl="1">
              <a:lnSpc>
                <a:spcPct val="110000"/>
              </a:lnSpc>
              <a:buFont typeface="Garamond" panose="02020404030301010803" pitchFamily="18" charset="0"/>
              <a:buChar char="→"/>
            </a:pPr>
            <a:r>
              <a:rPr lang="en-US" sz="3600" dirty="0">
                <a:solidFill>
                  <a:schemeClr val="tx1"/>
                </a:solidFill>
              </a:rPr>
              <a:t> participate in undergraduate research?</a:t>
            </a:r>
          </a:p>
          <a:p>
            <a:pPr lvl="1">
              <a:lnSpc>
                <a:spcPct val="110000"/>
              </a:lnSpc>
              <a:buFont typeface="Garamond" panose="02020404030301010803" pitchFamily="18" charset="0"/>
              <a:buChar char="→"/>
            </a:pPr>
            <a:r>
              <a:rPr lang="en-US" sz="3600" dirty="0">
                <a:solidFill>
                  <a:schemeClr val="tx1"/>
                </a:solidFill>
              </a:rPr>
              <a:t> are presenting at an upcoming poster session?</a:t>
            </a:r>
          </a:p>
          <a:p>
            <a:pPr lvl="1">
              <a:lnSpc>
                <a:spcPct val="110000"/>
              </a:lnSpc>
              <a:buFont typeface="Garamond" panose="02020404030301010803" pitchFamily="18" charset="0"/>
              <a:buChar char="→"/>
            </a:pPr>
            <a:r>
              <a:rPr lang="en-US" sz="3600" dirty="0">
                <a:solidFill>
                  <a:schemeClr val="tx1"/>
                </a:solidFill>
              </a:rPr>
              <a:t> have presented your work before?</a:t>
            </a:r>
          </a:p>
        </p:txBody>
      </p:sp>
    </p:spTree>
    <p:extLst>
      <p:ext uri="{BB962C8B-B14F-4D97-AF65-F5344CB8AC3E}">
        <p14:creationId xmlns:p14="http://schemas.microsoft.com/office/powerpoint/2010/main" val="40694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77898"/>
            <a:ext cx="5214257" cy="2456442"/>
          </a:xfrm>
        </p:spPr>
        <p:txBody>
          <a:bodyPr>
            <a:noAutofit/>
          </a:bodyPr>
          <a:lstStyle/>
          <a:p>
            <a:r>
              <a:rPr lang="en-US" alt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Benefits of Presentations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>
          <a:xfrm>
            <a:off x="5326344" y="1661567"/>
            <a:ext cx="6416112" cy="41148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sz="3200" dirty="0">
                <a:solidFill>
                  <a:schemeClr val="accent2"/>
                </a:solidFill>
              </a:rPr>
              <a:t>Poster presentations give the speaker the opportunity to: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en-US" sz="3200" dirty="0">
                <a:solidFill>
                  <a:schemeClr val="tx1"/>
                </a:solidFill>
              </a:rPr>
              <a:t>Organize knowledge for the benefit of others.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en-US" sz="3200" dirty="0">
                <a:solidFill>
                  <a:schemeClr val="tx1"/>
                </a:solidFill>
              </a:rPr>
              <a:t>Motivate audiences to ask questions.</a:t>
            </a:r>
          </a:p>
          <a:p>
            <a:pPr>
              <a:lnSpc>
                <a:spcPct val="110000"/>
              </a:lnSpc>
              <a:buClr>
                <a:schemeClr val="accent2"/>
              </a:buClr>
              <a:defRPr/>
            </a:pPr>
            <a:r>
              <a:rPr lang="en-US" sz="3200" dirty="0">
                <a:solidFill>
                  <a:schemeClr val="tx1"/>
                </a:solidFill>
              </a:rPr>
              <a:t>Build credibility as a subject matter expert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419600" y="12954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38200" indent="-3810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76400" indent="-3048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3600" indent="-3048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90800" indent="-3048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8000" indent="-3048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05200" indent="-3048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2400" indent="-3048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SzTx/>
              <a:buFont typeface="Wingdings" panose="05000000000000000000" pitchFamily="2" charset="2"/>
              <a:buAutoNum type="alphaLcPeriod"/>
              <a:defRPr/>
            </a:pP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1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3228798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16" y="2200779"/>
            <a:ext cx="4430486" cy="2456442"/>
          </a:xfrm>
        </p:spPr>
        <p:txBody>
          <a:bodyPr>
            <a:noAutofit/>
          </a:bodyPr>
          <a:lstStyle/>
          <a:p>
            <a:r>
              <a:rPr lang="en-US" sz="4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Purpose of Poster Presentation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1565" y="1183610"/>
            <a:ext cx="8003177" cy="4490780"/>
          </a:xfrm>
        </p:spPr>
        <p:txBody>
          <a:bodyPr anchor="t"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Introduces your question.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Communicates your research.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Provides an overview of your approach.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Summarizes your results.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Discusses your results.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Lists published articles important to your research.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</a:rPr>
              <a:t>Acknowledges assistance and support.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7817" y="6596390"/>
            <a:ext cx="7423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 err="1"/>
              <a:t>Purrington</a:t>
            </a:r>
            <a:r>
              <a:rPr lang="en-US" sz="1050" dirty="0"/>
              <a:t>, C. (2017). Designing Conference Posters [Blog post]. Retrieved from https://colinpurrington.com/tips/poster-design. </a:t>
            </a:r>
          </a:p>
        </p:txBody>
      </p:sp>
    </p:spTree>
    <p:extLst>
      <p:ext uri="{BB962C8B-B14F-4D97-AF65-F5344CB8AC3E}">
        <p14:creationId xmlns:p14="http://schemas.microsoft.com/office/powerpoint/2010/main" val="24843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AE71A-8AE0-4819-9852-93C2CBA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60" y="2316393"/>
            <a:ext cx="3592530" cy="2225212"/>
          </a:xfrm>
        </p:spPr>
        <p:txBody>
          <a:bodyPr>
            <a:noAutofit/>
          </a:bodyPr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Length of Poster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FA1A9-2F80-4838-96DC-A56BE5EABFC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90510" y="1305340"/>
            <a:ext cx="6041204" cy="424731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09728" indent="0" algn="ctr">
              <a:buNone/>
            </a:pPr>
            <a:r>
              <a:rPr lang="en-US" sz="5400" dirty="0">
                <a:solidFill>
                  <a:schemeClr val="tx1"/>
                </a:solidFill>
              </a:rPr>
              <a:t>Ideally, the average audience member could read your entire poster in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>
                <a:solidFill>
                  <a:schemeClr val="bg1"/>
                </a:solidFill>
              </a:rPr>
              <a:t>under 5 minutes.</a:t>
            </a:r>
          </a:p>
        </p:txBody>
      </p:sp>
    </p:spTree>
    <p:extLst>
      <p:ext uri="{BB962C8B-B14F-4D97-AF65-F5344CB8AC3E}">
        <p14:creationId xmlns:p14="http://schemas.microsoft.com/office/powerpoint/2010/main" val="9348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32" y="2200778"/>
            <a:ext cx="3706815" cy="2456442"/>
          </a:xfrm>
        </p:spPr>
        <p:txBody>
          <a:bodyPr>
            <a:normAutofit/>
          </a:bodyPr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Included on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257" y="1008702"/>
            <a:ext cx="6563886" cy="4840595"/>
          </a:xfr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ln w="0"/>
                <a:solidFill>
                  <a:schemeClr val="bg1"/>
                </a:solidFill>
              </a:rPr>
              <a:t>Miscellany: title bar, authorship, affiliations, logos, acknowledgements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ln w="0"/>
                <a:solidFill>
                  <a:schemeClr val="bg1"/>
                </a:solidFill>
              </a:rPr>
              <a:t>Abstract (not always required)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ln w="0"/>
                <a:solidFill>
                  <a:schemeClr val="bg1"/>
                </a:solidFill>
              </a:rPr>
              <a:t>Introduction/Background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ln w="0"/>
                <a:solidFill>
                  <a:schemeClr val="bg1"/>
                </a:solidFill>
              </a:rPr>
              <a:t>Methods/Materials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ln w="0"/>
                <a:solidFill>
                  <a:schemeClr val="bg1"/>
                </a:solidFill>
              </a:rPr>
              <a:t>Results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ln w="0"/>
                <a:solidFill>
                  <a:schemeClr val="bg1"/>
                </a:solidFill>
              </a:rPr>
              <a:t>Conclusions/Discussion</a:t>
            </a: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3200" dirty="0">
                <a:ln w="0"/>
                <a:solidFill>
                  <a:schemeClr val="bg1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12307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555595"/>
              </p:ext>
            </p:extLst>
          </p:nvPr>
        </p:nvGraphicFramePr>
        <p:xfrm>
          <a:off x="46892" y="87923"/>
          <a:ext cx="12098215" cy="638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Acrobat Document" r:id="rId4" imgW="38404596" imgH="24003000" progId="Acrobat.Document.2015">
                  <p:embed/>
                </p:oleObj>
              </mc:Choice>
              <mc:Fallback>
                <p:oleObj name="Acrobat Document" r:id="rId4" imgW="38404596" imgH="2400300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92" y="87923"/>
                        <a:ext cx="12098215" cy="6383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20914" y="6543636"/>
            <a:ext cx="5750170" cy="261610"/>
          </a:xfrm>
          <a:prstGeom prst="rect">
            <a:avLst/>
          </a:prstGeom>
          <a:ln w="952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/>
              <a:t>Retrieved from: file:///D:/Documents/Administrative/PPTs/scientific-poster-advice-purrington.pdf.</a:t>
            </a:r>
          </a:p>
        </p:txBody>
      </p:sp>
    </p:spTree>
    <p:extLst>
      <p:ext uri="{BB962C8B-B14F-4D97-AF65-F5344CB8AC3E}">
        <p14:creationId xmlns:p14="http://schemas.microsoft.com/office/powerpoint/2010/main" val="333247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" y="2200779"/>
            <a:ext cx="4069583" cy="2456442"/>
          </a:xfrm>
        </p:spPr>
        <p:txBody>
          <a:bodyPr>
            <a:normAutofit/>
          </a:bodyPr>
          <a:lstStyle/>
          <a:p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Visual</a:t>
            </a:r>
            <a:r>
              <a:rPr lang="en-US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en-US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8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0500" y="1194953"/>
            <a:ext cx="7060456" cy="4468094"/>
          </a:xfrm>
          <a:solidFill>
            <a:schemeClr val="accent1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Limit the words on your poster.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Revise several times.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Ensure that it is readable from a few yards away. 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Do not use first person.</a:t>
            </a:r>
          </a:p>
          <a:p>
            <a:pPr>
              <a:buClr>
                <a:schemeClr val="bg1"/>
              </a:buClr>
            </a:pPr>
            <a:r>
              <a:rPr lang="en-US" sz="3200" dirty="0">
                <a:solidFill>
                  <a:schemeClr val="bg1"/>
                </a:solidFill>
              </a:rPr>
              <a:t>Tell a story about your research.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907A249-0705-40D5-A660-A3174D49BFF2}"/>
              </a:ext>
            </a:extLst>
          </p:cNvPr>
          <p:cNvCxnSpPr/>
          <p:nvPr/>
        </p:nvCxnSpPr>
        <p:spPr>
          <a:xfrm>
            <a:off x="3657600" y="1387011"/>
            <a:ext cx="1232900" cy="698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E2B3657-0BC3-4CCA-9DD2-9F15CEC6922C}"/>
              </a:ext>
            </a:extLst>
          </p:cNvPr>
          <p:cNvSpPr txBox="1"/>
          <p:nvPr/>
        </p:nvSpPr>
        <p:spPr>
          <a:xfrm>
            <a:off x="1931542" y="636951"/>
            <a:ext cx="2034283" cy="13849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2800" b="1" dirty="0"/>
              <a:t>save extra words for an article!</a:t>
            </a:r>
          </a:p>
        </p:txBody>
      </p:sp>
    </p:spTree>
    <p:extLst>
      <p:ext uri="{BB962C8B-B14F-4D97-AF65-F5344CB8AC3E}">
        <p14:creationId xmlns:p14="http://schemas.microsoft.com/office/powerpoint/2010/main" val="22742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arah Custom 2">
      <a:majorFont>
        <a:latin typeface="Trajan Pro"/>
        <a:ea typeface=""/>
        <a:cs typeface=""/>
      </a:majorFont>
      <a:minorFont>
        <a:latin typeface="Garamond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 9</Template>
  <TotalTime>4022</TotalTime>
  <Words>1110</Words>
  <Application>Microsoft Office PowerPoint</Application>
  <PresentationFormat>Widescreen</PresentationFormat>
  <Paragraphs>172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Garamond</vt:lpstr>
      <vt:lpstr>Georgia</vt:lpstr>
      <vt:lpstr>Trajan Pro</vt:lpstr>
      <vt:lpstr>Wingdings</vt:lpstr>
      <vt:lpstr>Wingdings 2</vt:lpstr>
      <vt:lpstr>Urban</vt:lpstr>
      <vt:lpstr>Acrobat Document</vt:lpstr>
      <vt:lpstr>STRATEGIES FOR SUCCESSFUL Poster TALKS</vt:lpstr>
      <vt:lpstr>Workshop overview </vt:lpstr>
      <vt:lpstr>Audience Poll</vt:lpstr>
      <vt:lpstr>Benefits of Presentations</vt:lpstr>
      <vt:lpstr>Purpose of Poster Presentation </vt:lpstr>
      <vt:lpstr>Length of Poster </vt:lpstr>
      <vt:lpstr>Included on Poster</vt:lpstr>
      <vt:lpstr>PowerPoint Presentation</vt:lpstr>
      <vt:lpstr>Visual  Guidelines</vt:lpstr>
      <vt:lpstr>Poster Talk</vt:lpstr>
      <vt:lpstr>Speaking Overview</vt:lpstr>
      <vt:lpstr>Audience Struggles</vt:lpstr>
      <vt:lpstr>Who is your Audience?</vt:lpstr>
      <vt:lpstr>Speak to your audience</vt:lpstr>
      <vt:lpstr>Delivery</vt:lpstr>
      <vt:lpstr>Practice Presenting</vt:lpstr>
      <vt:lpstr>Delivering  Your Introduction</vt:lpstr>
      <vt:lpstr>Delivering your Presentation</vt:lpstr>
      <vt:lpstr>Delivering your Conclusion</vt:lpstr>
      <vt:lpstr>Speaking Resources</vt:lpstr>
      <vt:lpstr>Questions?</vt:lpstr>
      <vt:lpstr>Visit the Hanson Center</vt:lpstr>
      <vt:lpstr>Poster Text</vt:lpstr>
      <vt:lpstr>Crafting your Title </vt:lpstr>
      <vt:lpstr>Introduction </vt:lpstr>
      <vt:lpstr>Methods </vt:lpstr>
      <vt:lpstr>Results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Communication in the Research World Preparing a Poster Presentation and More</dc:title>
  <dc:creator>Kasra Zarei</dc:creator>
  <cp:lastModifiedBy>Coffel, Scott G</cp:lastModifiedBy>
  <cp:revision>182</cp:revision>
  <dcterms:created xsi:type="dcterms:W3CDTF">2015-03-08T15:03:37Z</dcterms:created>
  <dcterms:modified xsi:type="dcterms:W3CDTF">2019-03-14T19:07:03Z</dcterms:modified>
</cp:coreProperties>
</file>