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980" r:id="rId1"/>
  </p:sldMasterIdLst>
  <p:notesMasterIdLst>
    <p:notesMasterId r:id="rId9"/>
  </p:notes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vesay, Sarah L" initials="LSL" lastIdx="23" clrIdx="0">
    <p:extLst>
      <p:ext uri="{19B8F6BF-5375-455C-9EA6-DF929625EA0E}">
        <p15:presenceInfo xmlns:p15="http://schemas.microsoft.com/office/powerpoint/2012/main" userId="S::slwalkr@uiowa.edu::3f4dd0ea-155a-46b9-86ff-c633f414fc28" providerId="AD"/>
      </p:ext>
    </p:extLst>
  </p:cmAuthor>
  <p:cmAuthor id="2" name="Miller, Willow" initials="MW" lastIdx="1" clrIdx="1">
    <p:extLst>
      <p:ext uri="{19B8F6BF-5375-455C-9EA6-DF929625EA0E}">
        <p15:presenceInfo xmlns:p15="http://schemas.microsoft.com/office/powerpoint/2012/main" userId="S-1-5-21-1343024091-1383384898-725345543-97870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84" y="30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6b0e0ebe2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6b0e0ebe2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220941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6b0e0ebe2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6b0e0ebe2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6b1d30640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6b1d30640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6b0e0ebe25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6b0e0ebe25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6b0e0ebe25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6b0e0ebe25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6b0e0ebe25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6b0e0ebe25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341340"/>
            <a:ext cx="6270922" cy="1573670"/>
          </a:xfrm>
        </p:spPr>
        <p:txBody>
          <a:bodyPr anchor="b">
            <a:noAutofit/>
          </a:bodyPr>
          <a:lstStyle>
            <a:lvl1pPr algn="ctr">
              <a:defRPr sz="54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2967210"/>
            <a:ext cx="5123755" cy="814678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4840039"/>
            <a:ext cx="1205958" cy="30346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923F103-BC34-4FE4-A40E-EDDEECFDA5D0}" type="datetimeFigureOut">
              <a:rPr lang="en-US" smtClean="0"/>
              <a:pPr/>
              <a:t>2/4/2020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4840039"/>
            <a:ext cx="5267533" cy="303461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4840039"/>
            <a:ext cx="1197219" cy="30346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grpSp>
        <p:nvGrpSpPr>
          <p:cNvPr id="7" name="Group 6"/>
          <p:cNvGrpSpPr/>
          <p:nvPr/>
        </p:nvGrpSpPr>
        <p:grpSpPr>
          <a:xfrm>
            <a:off x="564644" y="558352"/>
            <a:ext cx="8005588" cy="4012253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3137955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1721644"/>
            <a:ext cx="7200900" cy="267890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2/4/2020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09431373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7421" y="468117"/>
            <a:ext cx="1174325" cy="39324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468117"/>
            <a:ext cx="6134731" cy="39324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2/4/2020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89800690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26461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2/4/2020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23367205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976020"/>
            <a:ext cx="7209728" cy="2139553"/>
          </a:xfrm>
        </p:spPr>
        <p:txBody>
          <a:bodyPr anchor="b">
            <a:normAutofit/>
          </a:bodyPr>
          <a:lstStyle>
            <a:lvl1pPr algn="r">
              <a:defRPr sz="54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3162246"/>
            <a:ext cx="7209728" cy="857493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4840039"/>
            <a:ext cx="1216807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4E6425-0181-43F2-84FC-787E803FD2F8}" type="datetimeFigureOut">
              <a:rPr lang="en-US" smtClean="0"/>
              <a:t>2/4/2020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4840039"/>
            <a:ext cx="5267533" cy="303461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4840039"/>
            <a:ext cx="1197219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6113972" y="1264239"/>
            <a:ext cx="2456260" cy="3306366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5510606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1714500"/>
            <a:ext cx="3335840" cy="268605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1714500"/>
            <a:ext cx="3335840" cy="268605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2/4/2020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054546900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514350"/>
            <a:ext cx="7200900" cy="11144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1755648"/>
            <a:ext cx="3332988" cy="617934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2478906"/>
            <a:ext cx="3332988" cy="1921645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1" y="1755648"/>
            <a:ext cx="3332988" cy="617934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1" y="2478906"/>
            <a:ext cx="3332988" cy="1921645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2/4/2020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4389441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2/4/2020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15357790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2/4/2020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995020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282"/>
            <a:ext cx="3977640" cy="514321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514350"/>
            <a:ext cx="2891790" cy="1618413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514351"/>
            <a:ext cx="3909060" cy="3881438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142258"/>
            <a:ext cx="2891790" cy="225829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125"/>
              </a:spcAft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4840039"/>
            <a:ext cx="903429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2/4/2020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4840039"/>
            <a:ext cx="1780256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4840039"/>
            <a:ext cx="1197219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sp>
        <p:nvSpPr>
          <p:cNvPr id="9" name="Rectangle 8" title="Divider Bar"/>
          <p:cNvSpPr/>
          <p:nvPr/>
        </p:nvSpPr>
        <p:spPr>
          <a:xfrm>
            <a:off x="3977640" y="282"/>
            <a:ext cx="171450" cy="51435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48249747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282"/>
            <a:ext cx="3977640" cy="514321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514350"/>
            <a:ext cx="2891790" cy="1618413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36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51434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141976"/>
            <a:ext cx="2891790" cy="2258574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125"/>
              </a:spcAft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4840039"/>
            <a:ext cx="903429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5E72C73-2D91-4E12-BA25-F0AA0C03599B}" type="datetimeFigureOut">
              <a:rPr lang="en-US" smtClean="0"/>
              <a:t>2/4/2020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4840039"/>
            <a:ext cx="1780256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4840039"/>
            <a:ext cx="1197219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sp>
        <p:nvSpPr>
          <p:cNvPr id="9" name="Rectangle 8" title="Divider Bar"/>
          <p:cNvSpPr/>
          <p:nvPr/>
        </p:nvSpPr>
        <p:spPr>
          <a:xfrm>
            <a:off x="3977640" y="282"/>
            <a:ext cx="171450" cy="51435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9196559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514350"/>
            <a:ext cx="7200900" cy="111442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1714500"/>
            <a:ext cx="7200900" cy="2686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4840039"/>
            <a:ext cx="903429" cy="303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2/4/2020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4840039"/>
            <a:ext cx="4710623" cy="303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4840039"/>
            <a:ext cx="1197219" cy="303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2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sp>
        <p:nvSpPr>
          <p:cNvPr id="9" name="Rectangle 8" title="Side bar"/>
          <p:cNvSpPr/>
          <p:nvPr/>
        </p:nvSpPr>
        <p:spPr>
          <a:xfrm>
            <a:off x="358571" y="282"/>
            <a:ext cx="171450" cy="51435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62939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1" r:id="rId1"/>
    <p:sldLayoutId id="2147483982" r:id="rId2"/>
    <p:sldLayoutId id="2147483983" r:id="rId3"/>
    <p:sldLayoutId id="2147483984" r:id="rId4"/>
    <p:sldLayoutId id="2147483985" r:id="rId5"/>
    <p:sldLayoutId id="2147483986" r:id="rId6"/>
    <p:sldLayoutId id="2147483987" r:id="rId7"/>
    <p:sldLayoutId id="2147483988" r:id="rId8"/>
    <p:sldLayoutId id="2147483989" r:id="rId9"/>
    <p:sldLayoutId id="2147483990" r:id="rId10"/>
    <p:sldLayoutId id="2147483991" r:id="rId11"/>
    <p:sldLayoutId id="2147483992" r:id="rId12"/>
  </p:sldLayoutIdLst>
  <p:hf sldNum="0" hdr="0" ftr="0" dt="0"/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33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8036" indent="-288036" algn="l" defTabSz="685800" rtl="0" eaLnBrk="1" latinLnBrk="0" hangingPunct="1">
        <a:lnSpc>
          <a:spcPct val="94000"/>
        </a:lnSpc>
        <a:spcBef>
          <a:spcPts val="750"/>
        </a:spcBef>
        <a:spcAft>
          <a:spcPts val="150"/>
        </a:spcAft>
        <a:buFont typeface="Franklin Gothic Book" panose="020B0503020102020204" pitchFamily="34" charset="0"/>
        <a:buChar char="■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5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0287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35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17145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2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0574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2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4003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05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0861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oanestate.edu/owl/types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owl.purdue.edu/owl/general_writing/common_writing_assignments/research_papers/choosing_a_topic.htm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delaide.edu.au/writingcentre/sites/default/files/docs/learningguide-mindmapping.pdf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www.thoughtco.com/brainstorming-techniques-1857082" TargetMode="External"/><Relationship Id="rId4" Type="http://schemas.openxmlformats.org/officeDocument/2006/relationships/hyperlink" Target="https://libraryguides.library.clark.edu/brainstormin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xford-royale.com/articles/essay-research-skills.html#aId=ab877013-a25d-422f-9e12-ccd18e72fa3c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www.engineering.uiowa.edu/sites/www.engineering.uiowa.edu/files/successful_writing_habits_for_honors_thesis2.pptx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owl.purdue.edu/owl/general_writing/the_writing_process/developing_an_outline/types_of_outlines.htm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www.crestmont.edu/pdf/candidates-reserarch-papers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1436346" y="1341340"/>
            <a:ext cx="6270922" cy="157367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 algn="ctr" rtl="0">
              <a:spcBef>
                <a:spcPts val="0"/>
              </a:spcBef>
              <a:spcAft>
                <a:spcPts val="0"/>
              </a:spcAft>
            </a:pPr>
            <a:r>
              <a:rPr lang="en-US" sz="4400" dirty="0">
                <a:solidFill>
                  <a:schemeClr val="accent6">
                    <a:lumMod val="50000"/>
                  </a:schemeClr>
                </a:solidFill>
              </a:rPr>
              <a:t>Essay Prep Timeline</a:t>
            </a:r>
            <a:endParaRPr lang="en-US" sz="4400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2009930" y="2967210"/>
            <a:ext cx="5123755" cy="81467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chemeClr val="accent6">
                    <a:lumMod val="75000"/>
                  </a:schemeClr>
                </a:solidFill>
              </a:rPr>
              <a:t>Willow Miller, HCTC </a:t>
            </a:r>
            <a:r>
              <a:rPr lang="fr-FR" dirty="0" err="1">
                <a:solidFill>
                  <a:schemeClr val="accent6">
                    <a:lumMod val="75000"/>
                  </a:schemeClr>
                </a:solidFill>
              </a:rPr>
              <a:t>Tutor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623400" y="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Outline</a:t>
            </a:r>
            <a:br>
              <a:rPr lang="en-US" sz="2400" dirty="0">
                <a:solidFill>
                  <a:srgbClr val="FF0000"/>
                </a:solidFill>
              </a:rPr>
            </a:b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623400" y="405119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lnSpc>
                <a:spcPct val="150000"/>
              </a:lnSpc>
              <a:buClr>
                <a:schemeClr val="dk1"/>
              </a:buClr>
              <a:buSzPts val="1100"/>
              <a:buNone/>
            </a:pPr>
            <a:r>
              <a:rPr lang="en-US" sz="2000" dirty="0">
                <a:solidFill>
                  <a:schemeClr val="accent3">
                    <a:lumMod val="50000"/>
                  </a:schemeClr>
                </a:solidFill>
              </a:rPr>
              <a:t>1) Review the expectations of the assignment</a:t>
            </a:r>
          </a:p>
          <a:p>
            <a:pPr marL="0" lvl="0" indent="0">
              <a:lnSpc>
                <a:spcPct val="150000"/>
              </a:lnSpc>
              <a:buClr>
                <a:schemeClr val="dk1"/>
              </a:buClr>
              <a:buSzPts val="1100"/>
              <a:buNone/>
            </a:pPr>
            <a:r>
              <a:rPr lang="en-US" sz="2000" dirty="0">
                <a:solidFill>
                  <a:schemeClr val="accent3">
                    <a:lumMod val="50000"/>
                  </a:schemeClr>
                </a:solidFill>
              </a:rPr>
              <a:t>2) Brainstorm based on expectations of the assignment</a:t>
            </a:r>
          </a:p>
          <a:p>
            <a:pPr marL="0" lvl="0" indent="0">
              <a:lnSpc>
                <a:spcPct val="150000"/>
              </a:lnSpc>
              <a:buClr>
                <a:schemeClr val="dk1"/>
              </a:buClr>
              <a:buSzPts val="1100"/>
              <a:buNone/>
            </a:pPr>
            <a:r>
              <a:rPr lang="en-US" sz="2000" dirty="0">
                <a:solidFill>
                  <a:schemeClr val="accent3">
                    <a:lumMod val="50000"/>
                  </a:schemeClr>
                </a:solidFill>
              </a:rPr>
              <a:t>3) Research and organization </a:t>
            </a:r>
          </a:p>
          <a:p>
            <a:pPr marL="0" lvl="0" indent="0">
              <a:lnSpc>
                <a:spcPct val="150000"/>
              </a:lnSpc>
              <a:buClr>
                <a:schemeClr val="dk1"/>
              </a:buClr>
              <a:buSzPts val="1100"/>
              <a:buNone/>
            </a:pPr>
            <a:r>
              <a:rPr lang="en-US" sz="2000" dirty="0">
                <a:solidFill>
                  <a:schemeClr val="accent3">
                    <a:lumMod val="50000"/>
                  </a:schemeClr>
                </a:solidFill>
              </a:rPr>
              <a:t>4) Outline essay </a:t>
            </a:r>
          </a:p>
        </p:txBody>
      </p:sp>
    </p:spTree>
    <p:extLst>
      <p:ext uri="{BB962C8B-B14F-4D97-AF65-F5344CB8AC3E}">
        <p14:creationId xmlns:p14="http://schemas.microsoft.com/office/powerpoint/2010/main" val="3184344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623400" y="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1) Review the expectations of the assignment</a:t>
            </a:r>
            <a:br>
              <a:rPr lang="en-US" sz="2400" dirty="0">
                <a:solidFill>
                  <a:srgbClr val="FF0000"/>
                </a:solidFill>
              </a:rPr>
            </a:b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623400" y="405119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>
                <a:solidFill>
                  <a:schemeClr val="dk1"/>
                </a:solidFill>
              </a:rPr>
              <a:t>=&gt;It is important to understand what the writing assignment is before doing anything! </a:t>
            </a: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-US" dirty="0">
                <a:solidFill>
                  <a:schemeClr val="dk1"/>
                </a:solidFill>
              </a:rPr>
              <a:t>Closely read and re-read assignment material such as an assignment hand out, an assignment PowerPoint, and an assignment rubric.</a:t>
            </a: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-US" dirty="0">
                <a:solidFill>
                  <a:schemeClr val="dk1"/>
                </a:solidFill>
              </a:rPr>
              <a:t>Ask your T/A, instructor, or professor questions over the assignment if you have uncertainties.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Char char="●"/>
            </a:pPr>
            <a:r>
              <a:rPr lang="en-US" i="0" dirty="0">
                <a:solidFill>
                  <a:schemeClr val="dk1"/>
                </a:solidFill>
              </a:rPr>
              <a:t>Asking clarifying questions can prevent having to scrap work down the line if you “miss the point” of the assignment due to misunderstanding it.</a:t>
            </a:r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endParaRPr lang="en-US" dirty="0">
              <a:solidFill>
                <a:srgbClr val="FF0000"/>
              </a:solidFill>
            </a:endParaRPr>
          </a:p>
          <a:p>
            <a:pPr marL="0" lvl="0" indent="0">
              <a:lnSpc>
                <a:spcPct val="150000"/>
              </a:lnSpc>
              <a:spcAft>
                <a:spcPts val="1600"/>
              </a:spcAft>
              <a:buNone/>
            </a:pP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Time expectation: one hour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623400" y="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1) Review the expectations of the assignment, continued</a:t>
            </a:r>
            <a:br>
              <a:rPr lang="en-US" sz="2400" dirty="0">
                <a:solidFill>
                  <a:schemeClr val="accent6">
                    <a:lumMod val="50000"/>
                  </a:schemeClr>
                </a:solidFill>
              </a:rPr>
            </a:br>
            <a:endParaRPr lang="en-US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623400" y="412131"/>
            <a:ext cx="8520600" cy="428975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>
                <a:solidFill>
                  <a:schemeClr val="dk1"/>
                </a:solidFill>
              </a:rPr>
              <a:t>=&gt;After you review and understand the expectations of the assignment determine HOW and WHAT to write about. </a:t>
            </a:r>
          </a:p>
          <a:p>
            <a:pPr indent="-317500">
              <a:lnSpc>
                <a:spcPct val="150000"/>
              </a:lnSpc>
              <a:buClr>
                <a:schemeClr val="dk1"/>
              </a:buClr>
              <a:buSzPts val="1400"/>
            </a:pPr>
            <a:r>
              <a:rPr lang="en-US" dirty="0">
                <a:solidFill>
                  <a:schemeClr val="dk1"/>
                </a:solidFill>
              </a:rPr>
              <a:t>Determine HOW you need to write your paper; the professor will provide what type of paper you need to write for the assignment. See this </a:t>
            </a:r>
            <a:r>
              <a:rPr lang="en-US" dirty="0">
                <a:solidFill>
                  <a:schemeClr val="dk1"/>
                </a:solidFill>
                <a:hlinkClick r:id="rId3"/>
              </a:rPr>
              <a:t>source</a:t>
            </a:r>
            <a:r>
              <a:rPr lang="en-US" dirty="0">
                <a:solidFill>
                  <a:schemeClr val="dk1"/>
                </a:solidFill>
              </a:rPr>
              <a:t> for more on types of papers which include: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Char char="●"/>
            </a:pPr>
            <a:r>
              <a:rPr lang="en-US" i="0" dirty="0">
                <a:solidFill>
                  <a:schemeClr val="dk1"/>
                </a:solidFill>
              </a:rPr>
              <a:t>technical (like a lab report), 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Char char="●"/>
            </a:pPr>
            <a:r>
              <a:rPr lang="en-US" i="0" dirty="0">
                <a:solidFill>
                  <a:schemeClr val="dk1"/>
                </a:solidFill>
              </a:rPr>
              <a:t>argumentative, 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Char char="●"/>
            </a:pPr>
            <a:r>
              <a:rPr lang="en-US" i="0" dirty="0">
                <a:solidFill>
                  <a:schemeClr val="dk1"/>
                </a:solidFill>
              </a:rPr>
              <a:t>analysis, and etc. </a:t>
            </a:r>
          </a:p>
          <a:p>
            <a:pPr indent="-317500">
              <a:lnSpc>
                <a:spcPct val="150000"/>
              </a:lnSpc>
              <a:buClr>
                <a:schemeClr val="dk1"/>
              </a:buClr>
              <a:buSzPts val="1400"/>
            </a:pPr>
            <a:r>
              <a:rPr lang="en-US" dirty="0">
                <a:solidFill>
                  <a:schemeClr val="dk1"/>
                </a:solidFill>
              </a:rPr>
              <a:t>Determine WHAT you want to cover in your paper; make sure your chosen topic relates to the expectations of the assignment. See this </a:t>
            </a:r>
            <a:r>
              <a:rPr lang="en-US" dirty="0">
                <a:solidFill>
                  <a:schemeClr val="dk1"/>
                </a:solidFill>
                <a:hlinkClick r:id="rId4"/>
              </a:rPr>
              <a:t>source</a:t>
            </a:r>
            <a:r>
              <a:rPr lang="en-US" dirty="0">
                <a:solidFill>
                  <a:schemeClr val="dk1"/>
                </a:solidFill>
              </a:rPr>
              <a:t> for more on topics.</a:t>
            </a:r>
          </a:p>
          <a:p>
            <a:pPr marL="137160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dirty="0">
              <a:solidFill>
                <a:schemeClr val="accent3">
                  <a:lumMod val="50000"/>
                </a:schemeClr>
              </a:solidFill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Time expectation: one hour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623400" y="-45203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2) Brainstorm based on expectations of the assignment</a:t>
            </a:r>
            <a:endParaRPr sz="2400" dirty="0"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623400" y="416913"/>
            <a:ext cx="8520600" cy="449921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>
                <a:solidFill>
                  <a:schemeClr val="dk1"/>
                </a:solidFill>
              </a:rPr>
              <a:t>=&gt;After reviewing and understanding the assignment, you need to generate ideas for your paper. Below, are two general methods for brainstorming.</a:t>
            </a:r>
            <a:endParaRPr dirty="0"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</a:pPr>
            <a:r>
              <a:rPr lang="en" dirty="0">
                <a:solidFill>
                  <a:schemeClr val="dk1"/>
                </a:solidFill>
              </a:rPr>
              <a:t>A</a:t>
            </a:r>
            <a:r>
              <a:rPr lang="en" b="1" dirty="0">
                <a:solidFill>
                  <a:schemeClr val="dk1"/>
                </a:solidFill>
              </a:rPr>
              <a:t> mind map </a:t>
            </a:r>
            <a:r>
              <a:rPr lang="en" dirty="0">
                <a:solidFill>
                  <a:schemeClr val="dk1"/>
                </a:solidFill>
              </a:rPr>
              <a:t>is a</a:t>
            </a:r>
            <a:r>
              <a:rPr lang="en-US" dirty="0">
                <a:solidFill>
                  <a:schemeClr val="dk1"/>
                </a:solidFill>
              </a:rPr>
              <a:t>n </a:t>
            </a:r>
            <a:r>
              <a:rPr lang="en-US" i="1" dirty="0">
                <a:solidFill>
                  <a:schemeClr val="dk1"/>
                </a:solidFill>
              </a:rPr>
              <a:t>organic</a:t>
            </a:r>
            <a:r>
              <a:rPr lang="en-US" dirty="0">
                <a:solidFill>
                  <a:schemeClr val="dk1"/>
                </a:solidFill>
              </a:rPr>
              <a:t> </a:t>
            </a:r>
            <a:r>
              <a:rPr lang="en" dirty="0">
                <a:solidFill>
                  <a:schemeClr val="dk1"/>
                </a:solidFill>
              </a:rPr>
              <a:t>diagram that displays an association or network of ideas visually. </a:t>
            </a:r>
            <a:endParaRPr lang="en" i="1" dirty="0">
              <a:solidFill>
                <a:schemeClr val="dk1"/>
              </a:solidFill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Font typeface="Arial"/>
              <a:buChar char="●"/>
            </a:pPr>
            <a:r>
              <a:rPr lang="en-US" i="0" dirty="0">
                <a:solidFill>
                  <a:schemeClr val="dk1"/>
                </a:solidFill>
              </a:rPr>
              <a:t>For more information on mind maps see this </a:t>
            </a:r>
            <a:r>
              <a:rPr lang="en-US" i="0" dirty="0">
                <a:solidFill>
                  <a:schemeClr val="dk1"/>
                </a:solidFill>
                <a:hlinkClick r:id="rId3"/>
              </a:rPr>
              <a:t>source.</a:t>
            </a:r>
            <a:r>
              <a:rPr lang="en-US" i="0" dirty="0">
                <a:solidFill>
                  <a:schemeClr val="dk1"/>
                </a:solidFill>
              </a:rPr>
              <a:t> </a:t>
            </a: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-US" dirty="0">
                <a:solidFill>
                  <a:schemeClr val="dk1"/>
                </a:solidFill>
              </a:rPr>
              <a:t>A </a:t>
            </a:r>
            <a:r>
              <a:rPr lang="en-US" b="1" dirty="0">
                <a:solidFill>
                  <a:schemeClr val="dk1"/>
                </a:solidFill>
              </a:rPr>
              <a:t>topic/subtopic list </a:t>
            </a:r>
            <a:r>
              <a:rPr lang="en-US" dirty="0">
                <a:solidFill>
                  <a:schemeClr val="dk1"/>
                </a:solidFill>
              </a:rPr>
              <a:t>is an </a:t>
            </a:r>
            <a:r>
              <a:rPr lang="en-US" i="1" dirty="0">
                <a:solidFill>
                  <a:schemeClr val="dk1"/>
                </a:solidFill>
              </a:rPr>
              <a:t>organized structure</a:t>
            </a:r>
            <a:r>
              <a:rPr lang="en-US" dirty="0">
                <a:solidFill>
                  <a:schemeClr val="dk1"/>
                </a:solidFill>
              </a:rPr>
              <a:t>, such as a list in a table or rough outline with bullets to list out the main points, topics, and subtopics.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Char char="●"/>
            </a:pPr>
            <a:r>
              <a:rPr lang="en-US" i="0" dirty="0">
                <a:solidFill>
                  <a:schemeClr val="dk1"/>
                </a:solidFill>
              </a:rPr>
              <a:t>For more help on listing by topic/subtopic see </a:t>
            </a:r>
            <a:r>
              <a:rPr lang="en-US" i="0" dirty="0">
                <a:solidFill>
                  <a:schemeClr val="dk1"/>
                </a:solidFill>
                <a:hlinkClick r:id="rId4"/>
              </a:rPr>
              <a:t>this </a:t>
            </a:r>
            <a:r>
              <a:rPr lang="en-US" i="0" dirty="0">
                <a:solidFill>
                  <a:schemeClr val="dk1"/>
                </a:solidFill>
              </a:rPr>
              <a:t>or </a:t>
            </a:r>
            <a:r>
              <a:rPr lang="en-US" i="0" dirty="0">
                <a:solidFill>
                  <a:schemeClr val="dk1"/>
                </a:solidFill>
                <a:hlinkClick r:id="rId5"/>
              </a:rPr>
              <a:t>this</a:t>
            </a:r>
            <a:r>
              <a:rPr lang="en-US" i="0" dirty="0">
                <a:solidFill>
                  <a:schemeClr val="dk1"/>
                </a:solidFill>
              </a:rPr>
              <a:t> website.</a:t>
            </a: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>
                <a:solidFill>
                  <a:schemeClr val="dk1"/>
                </a:solidFill>
              </a:rPr>
              <a:t>=&gt;After brainstorming, create a preliminary main point to direct your researching.</a:t>
            </a: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dirty="0">
              <a:solidFill>
                <a:schemeClr val="dk1"/>
              </a:solidFill>
            </a:endParaRPr>
          </a:p>
          <a:p>
            <a:pPr marL="0" lvl="0" indent="0">
              <a:lnSpc>
                <a:spcPct val="150000"/>
              </a:lnSpc>
              <a:buClr>
                <a:schemeClr val="dk1"/>
              </a:buClr>
              <a:buSzPts val="1100"/>
              <a:buNone/>
            </a:pP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Time expectation: one to three hours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623400" y="-28268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3) Research and organization </a:t>
            </a:r>
            <a:br>
              <a:rPr lang="en-US" sz="2400" dirty="0"/>
            </a:br>
            <a:endParaRPr sz="2400" dirty="0"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623400" y="405905"/>
            <a:ext cx="8520600" cy="417592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>
                <a:solidFill>
                  <a:schemeClr val="dk1"/>
                </a:solidFill>
              </a:rPr>
              <a:t>=&gt;After brainstorming, start researching.</a:t>
            </a:r>
            <a:endParaRPr dirty="0"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dirty="0">
                <a:solidFill>
                  <a:schemeClr val="dk1"/>
                </a:solidFill>
              </a:rPr>
              <a:t>Use a Google Drive or Microsoft Word document to compile sources and notes.</a:t>
            </a:r>
            <a:endParaRPr lang="en" i="1" dirty="0">
              <a:solidFill>
                <a:schemeClr val="dk1"/>
              </a:solidFill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Char char="●"/>
            </a:pPr>
            <a:r>
              <a:rPr lang="en" i="0" dirty="0">
                <a:solidFill>
                  <a:schemeClr val="dk1"/>
                </a:solidFill>
              </a:rPr>
              <a:t>On your document, include separate sections for different sources and corresponding notes.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Char char="●"/>
            </a:pPr>
            <a:r>
              <a:rPr lang="en-US" dirty="0">
                <a:solidFill>
                  <a:schemeClr val="dk1"/>
                </a:solidFill>
              </a:rPr>
              <a:t>OR</a:t>
            </a:r>
            <a:r>
              <a:rPr lang="en-US" i="0" dirty="0">
                <a:solidFill>
                  <a:schemeClr val="dk1"/>
                </a:solidFill>
              </a:rPr>
              <a:t> </a:t>
            </a:r>
            <a:r>
              <a:rPr lang="en" i="0" dirty="0">
                <a:solidFill>
                  <a:schemeClr val="dk1"/>
                </a:solidFill>
              </a:rPr>
              <a:t>take notes directly on the sources </a:t>
            </a:r>
            <a:r>
              <a:rPr lang="en-US" i="0" dirty="0">
                <a:solidFill>
                  <a:schemeClr val="dk1"/>
                </a:solidFill>
              </a:rPr>
              <a:t>and c</a:t>
            </a:r>
            <a:r>
              <a:rPr lang="en" i="0" dirty="0">
                <a:solidFill>
                  <a:schemeClr val="dk1"/>
                </a:solidFill>
              </a:rPr>
              <a:t>ompile these annotated sources in either a computer folder or a physical folder. </a:t>
            </a:r>
            <a:endParaRPr i="0" dirty="0"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dirty="0">
                <a:solidFill>
                  <a:schemeClr val="dk1"/>
                </a:solidFill>
              </a:rPr>
              <a:t>Depending on the type of paper, use a variety of sources pulled from books, online journal databases, websites, newspapers, etc. </a:t>
            </a:r>
            <a:r>
              <a:rPr lang="en-US" dirty="0">
                <a:solidFill>
                  <a:schemeClr val="dk1"/>
                </a:solidFill>
              </a:rPr>
              <a:t>For more information on researching  see this </a:t>
            </a:r>
            <a:r>
              <a:rPr lang="en-US" dirty="0">
                <a:solidFill>
                  <a:schemeClr val="dk1"/>
                </a:solidFill>
                <a:hlinkClick r:id="rId3"/>
              </a:rPr>
              <a:t>source</a:t>
            </a:r>
            <a:r>
              <a:rPr lang="en-US" dirty="0">
                <a:solidFill>
                  <a:schemeClr val="dk1"/>
                </a:solidFill>
              </a:rPr>
              <a:t>.</a:t>
            </a:r>
          </a:p>
          <a:p>
            <a:pPr marL="0" lvl="0" indent="0">
              <a:lnSpc>
                <a:spcPct val="150000"/>
              </a:lnSpc>
              <a:buClr>
                <a:schemeClr val="dk1"/>
              </a:buClr>
              <a:buSzPts val="1100"/>
              <a:buNone/>
            </a:pPr>
            <a:endParaRPr lang="en-US" dirty="0">
              <a:solidFill>
                <a:schemeClr val="accent3">
                  <a:lumMod val="50000"/>
                </a:schemeClr>
              </a:solidFill>
            </a:endParaRPr>
          </a:p>
          <a:p>
            <a:pPr marL="0" lvl="0" indent="0">
              <a:lnSpc>
                <a:spcPct val="150000"/>
              </a:lnSpc>
              <a:buClr>
                <a:schemeClr val="dk1"/>
              </a:buClr>
              <a:buSzPts val="1100"/>
              <a:buNone/>
            </a:pP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Time expectation: five to ten hours+ *</a:t>
            </a:r>
          </a:p>
          <a:p>
            <a:pPr marL="0" lvl="0" indent="0">
              <a:lnSpc>
                <a:spcPct val="150000"/>
              </a:lnSpc>
              <a:buClr>
                <a:schemeClr val="dk1"/>
              </a:buClr>
              <a:buSzPts val="1100"/>
              <a:buNone/>
            </a:pPr>
            <a:endParaRPr lang="en-US" dirty="0">
              <a:solidFill>
                <a:schemeClr val="accent3">
                  <a:lumMod val="50000"/>
                </a:schemeClr>
              </a:solidFill>
            </a:endParaRPr>
          </a:p>
          <a:p>
            <a:pPr marL="0" lvl="0" indent="0">
              <a:lnSpc>
                <a:spcPct val="150000"/>
              </a:lnSpc>
              <a:buClr>
                <a:prstClr val="black"/>
              </a:buClr>
              <a:buSzPts val="1100"/>
              <a:buNone/>
            </a:pPr>
            <a:r>
              <a:rPr lang="en-US" dirty="0">
                <a:solidFill>
                  <a:prstClr val="black"/>
                </a:solidFill>
              </a:rPr>
              <a:t>* Note: For longer papers like honors theses, see “</a:t>
            </a:r>
            <a:r>
              <a:rPr lang="en-US" dirty="0">
                <a:solidFill>
                  <a:srgbClr val="8064A2">
                    <a:lumMod val="75000"/>
                  </a:srgbClr>
                </a:solidFill>
                <a:uFill>
                  <a:noFill/>
                </a:u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Jump-Starting Your Honors Thesis</a:t>
            </a:r>
            <a:r>
              <a:rPr lang="en-US" dirty="0">
                <a:solidFill>
                  <a:prstClr val="black"/>
                </a:solidFill>
              </a:rPr>
              <a:t>” from HCTC</a:t>
            </a:r>
          </a:p>
          <a:p>
            <a:pPr marL="0" lvl="0" indent="0">
              <a:lnSpc>
                <a:spcPct val="100000"/>
              </a:lnSpc>
              <a:buClr>
                <a:schemeClr val="dk1"/>
              </a:buClr>
              <a:buSzPts val="1100"/>
              <a:buNone/>
            </a:pPr>
            <a:endParaRPr dirty="0">
              <a:solidFill>
                <a:schemeClr val="accent3">
                  <a:lumMod val="50000"/>
                </a:schemeClr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623400" y="-32176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4) Outline essay </a:t>
            </a:r>
            <a:br>
              <a:rPr lang="en-US" sz="2400" dirty="0"/>
            </a:br>
            <a:endParaRPr sz="2400" dirty="0"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623400" y="439772"/>
            <a:ext cx="8520600" cy="346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>
                <a:solidFill>
                  <a:schemeClr val="dk1"/>
                </a:solidFill>
              </a:rPr>
              <a:t>=&gt;Most collegiate level academic papers have a more complex structure than the five-paragraph method commonly used in secondary schools. An outline can be a useful tool for laying out the structure of an academic paper. </a:t>
            </a:r>
            <a:r>
              <a:rPr lang="en-US" dirty="0">
                <a:solidFill>
                  <a:schemeClr val="dk1"/>
                </a:solidFill>
              </a:rPr>
              <a:t>See this </a:t>
            </a:r>
            <a:r>
              <a:rPr lang="en-US" dirty="0">
                <a:solidFill>
                  <a:schemeClr val="dk1"/>
                </a:solidFill>
                <a:hlinkClick r:id="rId3"/>
              </a:rPr>
              <a:t>resource</a:t>
            </a:r>
            <a:r>
              <a:rPr lang="en-US" dirty="0">
                <a:solidFill>
                  <a:schemeClr val="dk1"/>
                </a:solidFill>
              </a:rPr>
              <a:t> for basic types/templates of outlines and this </a:t>
            </a:r>
            <a:r>
              <a:rPr lang="en-US" dirty="0">
                <a:solidFill>
                  <a:schemeClr val="dk1"/>
                </a:solidFill>
                <a:hlinkClick r:id="rId4"/>
              </a:rPr>
              <a:t>resource</a:t>
            </a:r>
            <a:r>
              <a:rPr lang="en-US" dirty="0">
                <a:solidFill>
                  <a:schemeClr val="dk1"/>
                </a:solidFill>
              </a:rPr>
              <a:t> for a very general outlining worksheet. </a:t>
            </a:r>
          </a:p>
          <a:p>
            <a:pPr marL="0" lvl="0" indent="0">
              <a:lnSpc>
                <a:spcPct val="150000"/>
              </a:lnSpc>
              <a:buClr>
                <a:schemeClr val="dk1"/>
              </a:buClr>
              <a:buSzPts val="1100"/>
              <a:buNone/>
            </a:pPr>
            <a:endParaRPr lang="en-US" dirty="0">
              <a:solidFill>
                <a:schemeClr val="accent3">
                  <a:lumMod val="50000"/>
                </a:schemeClr>
              </a:solidFill>
            </a:endParaRPr>
          </a:p>
          <a:p>
            <a:pPr marL="0" lvl="0" indent="0">
              <a:lnSpc>
                <a:spcPct val="150000"/>
              </a:lnSpc>
              <a:buClr>
                <a:schemeClr val="dk1"/>
              </a:buClr>
              <a:buSzPts val="1100"/>
              <a:buNone/>
            </a:pP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Time expectations: one to three hours</a:t>
            </a:r>
            <a:endParaRPr dirty="0">
              <a:solidFill>
                <a:schemeClr val="accent3">
                  <a:lumMod val="50000"/>
                </a:schemeClr>
              </a:solidFill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sz="1100" i="1" dirty="0">
              <a:solidFill>
                <a:schemeClr val="dk1"/>
              </a:solidFill>
            </a:endParaRPr>
          </a:p>
          <a:p>
            <a:pPr marL="0" lvl="0" indent="0">
              <a:lnSpc>
                <a:spcPct val="150000"/>
              </a:lnSpc>
              <a:buClr>
                <a:prstClr val="black"/>
              </a:buClr>
              <a:buSzPts val="1100"/>
              <a:buNone/>
            </a:pPr>
            <a:r>
              <a:rPr lang="en-US" dirty="0">
                <a:solidFill>
                  <a:prstClr val="black"/>
                </a:solidFill>
              </a:rPr>
              <a:t>=&gt;After completing your outline, begin writing your essay!</a:t>
            </a: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i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i="1" dirty="0">
              <a:solidFill>
                <a:schemeClr val="dk1"/>
              </a:solidFill>
              <a:highlight>
                <a:srgbClr val="FFFF00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i="1" dirty="0">
              <a:solidFill>
                <a:schemeClr val="dk1"/>
              </a:solidFill>
              <a:highlight>
                <a:srgbClr val="FFFF00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i="1" dirty="0">
              <a:solidFill>
                <a:schemeClr val="dk1"/>
              </a:solidFill>
              <a:highlight>
                <a:srgbClr val="FFFF00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i="1" dirty="0">
              <a:solidFill>
                <a:schemeClr val="dk1"/>
              </a:solidFill>
              <a:highlight>
                <a:srgbClr val="FFFF00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i="1" dirty="0">
              <a:solidFill>
                <a:schemeClr val="dk1"/>
              </a:solidFill>
              <a:highlight>
                <a:srgbClr val="FFFF00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i="1" dirty="0">
              <a:solidFill>
                <a:schemeClr val="dk1"/>
              </a:solidFill>
              <a:highlight>
                <a:srgbClr val="FFFF00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i="1" dirty="0">
              <a:solidFill>
                <a:schemeClr val="dk1"/>
              </a:solidFill>
              <a:highlight>
                <a:srgbClr val="FFFF00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i="1" dirty="0">
              <a:solidFill>
                <a:schemeClr val="dk1"/>
              </a:solidFill>
              <a:highlight>
                <a:srgbClr val="FFFF00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i="1" dirty="0">
              <a:solidFill>
                <a:schemeClr val="dk1"/>
              </a:solidFill>
              <a:highlight>
                <a:srgbClr val="FFFF00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312</TotalTime>
  <Words>591</Words>
  <Application>Microsoft Office PowerPoint</Application>
  <PresentationFormat>On-screen Show (16:9)</PresentationFormat>
  <Paragraphs>57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Franklin Gothic Book</vt:lpstr>
      <vt:lpstr>Crop</vt:lpstr>
      <vt:lpstr>Essay Prep Timeline</vt:lpstr>
      <vt:lpstr>Outline </vt:lpstr>
      <vt:lpstr>1) Review the expectations of the assignment </vt:lpstr>
      <vt:lpstr>1) Review the expectations of the assignment, continued </vt:lpstr>
      <vt:lpstr>2) Brainstorm based on expectations of the assignment</vt:lpstr>
      <vt:lpstr>3) Research and organization  </vt:lpstr>
      <vt:lpstr>4) Outline essay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Essay Timeline</dc:title>
  <dc:creator>Miller, Willow</dc:creator>
  <cp:lastModifiedBy>Coffel, Scott G</cp:lastModifiedBy>
  <cp:revision>41</cp:revision>
  <dcterms:modified xsi:type="dcterms:W3CDTF">2020-02-04T20:54:56Z</dcterms:modified>
</cp:coreProperties>
</file>